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3" r:id="rId7"/>
    <p:sldId id="291" r:id="rId8"/>
    <p:sldId id="292"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60"/>
  </p:normalViewPr>
  <p:slideViewPr>
    <p:cSldViewPr snapToGrid="0">
      <p:cViewPr>
        <p:scale>
          <a:sx n="43" d="100"/>
          <a:sy n="43" d="100"/>
        </p:scale>
        <p:origin x="1452"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F0B5-96F0-CA0F-8C4E-CEEF98681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3C90697-F33D-4F68-0688-09C7E835A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E3F723F2-6F12-108F-4690-97595FDBEDF1}"/>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E2FE88F9-9725-A111-0E8D-F37B27E42E6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B9180F-DE5E-CD13-A47E-D8CEB53C007A}"/>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12473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00AD-1386-5D14-2E3B-10F8D5FE379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5A5C6EE-2222-8500-F4AE-5F4CC2E01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10E4E6B-7414-B52E-078B-4F08D4F227E0}"/>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E7390053-9A91-D2B1-079D-542FE12748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2694641-5028-7A06-074B-ED17C9F899DC}"/>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357662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A2C80-68E3-4290-29A1-5B3B40BC58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48716F4-2FED-7BF5-4816-BDA4896B5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32698A9-9D71-D5B9-58C6-DFCF246DD6B2}"/>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2AA4D9EC-2F45-900C-160E-77B6FD0E2EE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6B2AE1A-30D2-88B1-27B4-99C40696A246}"/>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202531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A7AA-1DAC-B54A-12DA-7049612D539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97E91A0-0045-2F45-1441-903916E19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98C69B6-587B-AA2E-A2D4-BD2CD1903CB0}"/>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67B0C9F2-814F-C419-9CC9-593C544B1EF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C4A1827-153F-E5A2-0493-0EE101EAE199}"/>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384375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5D67-D908-13A1-270D-331ED8A07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7F5A00E3-4C8A-239C-2229-9F8A0BB4B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A610C-A6BC-6B5F-EBDE-69E6C6E476A9}"/>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ACB3D690-41EA-7946-3E82-8CC2D6687D9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9FB6AE5-733D-9769-2464-7636B935C703}"/>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25875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4D2B-F21A-898F-CC4A-F83D279B4C0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3E5AEDC-1B2A-8ACE-629B-627BA6CA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E0CC7F7-54A0-F947-9F44-428D5F9E0D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00373BE-579C-4853-D3C7-A95CD56ECCCB}"/>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6" name="Footer Placeholder 5">
            <a:extLst>
              <a:ext uri="{FF2B5EF4-FFF2-40B4-BE49-F238E27FC236}">
                <a16:creationId xmlns:a16="http://schemas.microsoft.com/office/drawing/2014/main" id="{5B1EB36A-113C-BC49-E7C7-7C281397A13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FE31B1E-BCDF-ADA0-5A40-EDF309C0F989}"/>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82924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17F6-9D96-2F65-8E16-44EC13046977}"/>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6E72212-2F1D-4E2A-6575-3D8076A2D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007ABB-2792-C789-6869-207395C88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000907B-24A0-DDF0-E7FB-09360CBBF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7E6A4-B476-BCA0-A441-E23521825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7D29D32-3E0E-E129-116B-8F14C47BCECE}"/>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8" name="Footer Placeholder 7">
            <a:extLst>
              <a:ext uri="{FF2B5EF4-FFF2-40B4-BE49-F238E27FC236}">
                <a16:creationId xmlns:a16="http://schemas.microsoft.com/office/drawing/2014/main" id="{2F0C5C24-EFF0-CBCB-F348-0FCDEC13B88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8E59AC9-CDF8-D46B-9738-0A21A3D9F8E6}"/>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23548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489F-8C20-2FFA-0FFA-2E80006A631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3DA54E0-1173-040C-B114-238E0B5846AC}"/>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4" name="Footer Placeholder 3">
            <a:extLst>
              <a:ext uri="{FF2B5EF4-FFF2-40B4-BE49-F238E27FC236}">
                <a16:creationId xmlns:a16="http://schemas.microsoft.com/office/drawing/2014/main" id="{8F86B6DE-1596-1764-471D-D32AC13B0D2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AF6C0D4-9F82-CAB9-EF52-B319B4D362DE}"/>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219631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2CAACD-EADD-BD78-93C0-2D6270E02FF9}"/>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3" name="Footer Placeholder 2">
            <a:extLst>
              <a:ext uri="{FF2B5EF4-FFF2-40B4-BE49-F238E27FC236}">
                <a16:creationId xmlns:a16="http://schemas.microsoft.com/office/drawing/2014/main" id="{616D2036-9C43-719B-EBAA-BCB41A3A7AB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AFF4622-652A-322A-2BC3-03C1654F3D1E}"/>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56999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C932-896F-CD31-CFFF-7C4125663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5883FAE-008D-FE95-90DA-E31118C6F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3712E20-07A7-EC49-5782-252696210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DA7F6-7056-288D-A3C4-EBC70D1E5364}"/>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6" name="Footer Placeholder 5">
            <a:extLst>
              <a:ext uri="{FF2B5EF4-FFF2-40B4-BE49-F238E27FC236}">
                <a16:creationId xmlns:a16="http://schemas.microsoft.com/office/drawing/2014/main" id="{63E039A2-4E67-C32A-A694-A6D534C730E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1FDA50E-DC4A-DB1F-DEA0-B7C71452DDC6}"/>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30597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C35F-4661-87A6-450D-A72FD22C8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F450F84-27A8-DDE2-A71E-59274DF66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0E1D321-166B-492F-CE32-641C5DA81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1227-4727-970C-381D-D772BED7F23C}"/>
              </a:ext>
            </a:extLst>
          </p:cNvPr>
          <p:cNvSpPr>
            <a:spLocks noGrp="1"/>
          </p:cNvSpPr>
          <p:nvPr>
            <p:ph type="dt" sz="half" idx="10"/>
          </p:nvPr>
        </p:nvSpPr>
        <p:spPr/>
        <p:txBody>
          <a:bodyPr/>
          <a:lstStyle/>
          <a:p>
            <a:fld id="{DBD9AD0C-B1C3-4F62-826F-7DEFF228715F}" type="datetimeFigureOut">
              <a:rPr lang="en-ID" smtClean="0"/>
              <a:t>26/02/2026</a:t>
            </a:fld>
            <a:endParaRPr lang="en-ID"/>
          </a:p>
        </p:txBody>
      </p:sp>
      <p:sp>
        <p:nvSpPr>
          <p:cNvPr id="6" name="Footer Placeholder 5">
            <a:extLst>
              <a:ext uri="{FF2B5EF4-FFF2-40B4-BE49-F238E27FC236}">
                <a16:creationId xmlns:a16="http://schemas.microsoft.com/office/drawing/2014/main" id="{74B5FA8C-0131-E02D-F7D9-D9294837F60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1185E57-DD30-5CCA-AC2F-685151CCF4F4}"/>
              </a:ext>
            </a:extLst>
          </p:cNvPr>
          <p:cNvSpPr>
            <a:spLocks noGrp="1"/>
          </p:cNvSpPr>
          <p:nvPr>
            <p:ph type="sldNum" sz="quarter" idx="12"/>
          </p:nvPr>
        </p:nvSpPr>
        <p:spPr/>
        <p:txBody>
          <a:bodyPr/>
          <a:lstStyle/>
          <a:p>
            <a:fld id="{9C93CDC3-66A2-4752-92FE-62628AB2F2B9}" type="slidenum">
              <a:rPr lang="en-ID" smtClean="0"/>
              <a:t>‹#›</a:t>
            </a:fld>
            <a:endParaRPr lang="en-ID"/>
          </a:p>
        </p:txBody>
      </p:sp>
    </p:spTree>
    <p:extLst>
      <p:ext uri="{BB962C8B-B14F-4D97-AF65-F5344CB8AC3E}">
        <p14:creationId xmlns:p14="http://schemas.microsoft.com/office/powerpoint/2010/main" val="355743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01BC4-AF50-C965-C2D3-607AFC7E1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024B831-354D-68B7-E249-94C3191FB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D6419F-9E58-44AC-2B98-D4116ECA6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9AD0C-B1C3-4F62-826F-7DEFF228715F}" type="datetimeFigureOut">
              <a:rPr lang="en-ID" smtClean="0"/>
              <a:t>26/02/2026</a:t>
            </a:fld>
            <a:endParaRPr lang="en-ID"/>
          </a:p>
        </p:txBody>
      </p:sp>
      <p:sp>
        <p:nvSpPr>
          <p:cNvPr id="5" name="Footer Placeholder 4">
            <a:extLst>
              <a:ext uri="{FF2B5EF4-FFF2-40B4-BE49-F238E27FC236}">
                <a16:creationId xmlns:a16="http://schemas.microsoft.com/office/drawing/2014/main" id="{F8F70666-6DB4-6164-446D-E8BBE6E10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141C7EE-7B94-4D7A-D501-AA59F5974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3CDC3-66A2-4752-92FE-62628AB2F2B9}" type="slidenum">
              <a:rPr lang="en-ID" smtClean="0"/>
              <a:t>‹#›</a:t>
            </a:fld>
            <a:endParaRPr lang="en-ID"/>
          </a:p>
        </p:txBody>
      </p:sp>
    </p:spTree>
    <p:extLst>
      <p:ext uri="{BB962C8B-B14F-4D97-AF65-F5344CB8AC3E}">
        <p14:creationId xmlns:p14="http://schemas.microsoft.com/office/powerpoint/2010/main" val="166523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B226-93FE-BD37-AB1E-F1C8D1534897}"/>
              </a:ext>
            </a:extLst>
          </p:cNvPr>
          <p:cNvSpPr>
            <a:spLocks noGrp="1"/>
          </p:cNvSpPr>
          <p:nvPr>
            <p:ph type="ctrTitle"/>
          </p:nvPr>
        </p:nvSpPr>
        <p:spPr/>
        <p:txBody>
          <a:bodyPr>
            <a:normAutofit fontScale="90000"/>
          </a:bodyPr>
          <a:lstStyle/>
          <a:p>
            <a:r>
              <a:rPr lang="en-ID" b="1" dirty="0" err="1"/>
              <a:t>Komnas</a:t>
            </a:r>
            <a:r>
              <a:rPr lang="en-ID" b="1" dirty="0"/>
              <a:t> HAM: </a:t>
            </a:r>
            <a:br>
              <a:rPr lang="en-ID" b="1" dirty="0"/>
            </a:br>
            <a:r>
              <a:rPr lang="en-ID" b="1" dirty="0"/>
              <a:t>PSN and Merauke Food Estate</a:t>
            </a:r>
            <a:endParaRPr lang="en-ID" dirty="0"/>
          </a:p>
        </p:txBody>
      </p:sp>
      <p:sp>
        <p:nvSpPr>
          <p:cNvPr id="3" name="Subtitle 2">
            <a:extLst>
              <a:ext uri="{FF2B5EF4-FFF2-40B4-BE49-F238E27FC236}">
                <a16:creationId xmlns:a16="http://schemas.microsoft.com/office/drawing/2014/main" id="{36C0070F-DE11-F551-E95F-10447882C69D}"/>
              </a:ext>
            </a:extLst>
          </p:cNvPr>
          <p:cNvSpPr>
            <a:spLocks noGrp="1"/>
          </p:cNvSpPr>
          <p:nvPr>
            <p:ph type="subTitle" idx="1"/>
          </p:nvPr>
        </p:nvSpPr>
        <p:spPr/>
        <p:txBody>
          <a:bodyPr/>
          <a:lstStyle/>
          <a:p>
            <a:endParaRPr lang="en-US" dirty="0"/>
          </a:p>
          <a:p>
            <a:endParaRPr lang="en-ID" dirty="0"/>
          </a:p>
          <a:p>
            <a:r>
              <a:rPr lang="en-ID" dirty="0"/>
              <a:t>Saurlin Siagian, Commissioner, NHRI Indonesia 2022 - 2027</a:t>
            </a:r>
          </a:p>
        </p:txBody>
      </p:sp>
    </p:spTree>
    <p:extLst>
      <p:ext uri="{BB962C8B-B14F-4D97-AF65-F5344CB8AC3E}">
        <p14:creationId xmlns:p14="http://schemas.microsoft.com/office/powerpoint/2010/main" val="246893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AC68-5226-8C15-B2D3-616A7ECE95B1}"/>
              </a:ext>
            </a:extLst>
          </p:cNvPr>
          <p:cNvSpPr>
            <a:spLocks noGrp="1"/>
          </p:cNvSpPr>
          <p:nvPr>
            <p:ph type="title"/>
          </p:nvPr>
        </p:nvSpPr>
        <p:spPr/>
        <p:txBody>
          <a:bodyPr>
            <a:normAutofit/>
          </a:bodyPr>
          <a:lstStyle/>
          <a:p>
            <a:pPr algn="ctr"/>
            <a:r>
              <a:rPr lang="en-ID" b="1" dirty="0"/>
              <a:t>3 Points:</a:t>
            </a:r>
            <a:endParaRPr lang="en-ID" dirty="0"/>
          </a:p>
        </p:txBody>
      </p:sp>
      <p:pic>
        <p:nvPicPr>
          <p:cNvPr id="5" name="Content Placeholder 4">
            <a:extLst>
              <a:ext uri="{FF2B5EF4-FFF2-40B4-BE49-F238E27FC236}">
                <a16:creationId xmlns:a16="http://schemas.microsoft.com/office/drawing/2014/main" id="{2F2EE375-956A-52F7-990B-9AC35B8E4CBB}"/>
              </a:ext>
            </a:extLst>
          </p:cNvPr>
          <p:cNvPicPr>
            <a:picLocks noGrp="1" noChangeAspect="1"/>
          </p:cNvPicPr>
          <p:nvPr>
            <p:ph idx="1"/>
          </p:nvPr>
        </p:nvPicPr>
        <p:blipFill>
          <a:blip r:embed="rId2"/>
          <a:stretch>
            <a:fillRect/>
          </a:stretch>
        </p:blipFill>
        <p:spPr>
          <a:xfrm>
            <a:off x="4324800" y="2765502"/>
            <a:ext cx="3010310" cy="3411460"/>
          </a:xfrm>
          <a:prstGeom prst="rect">
            <a:avLst/>
          </a:prstGeom>
        </p:spPr>
      </p:pic>
      <p:pic>
        <p:nvPicPr>
          <p:cNvPr id="6" name="Picture 5">
            <a:extLst>
              <a:ext uri="{FF2B5EF4-FFF2-40B4-BE49-F238E27FC236}">
                <a16:creationId xmlns:a16="http://schemas.microsoft.com/office/drawing/2014/main" id="{28485B65-ACFD-6CA9-4586-F80EFE0D3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239" y="2543363"/>
            <a:ext cx="2598234" cy="3633599"/>
          </a:xfrm>
          <a:prstGeom prst="rect">
            <a:avLst/>
          </a:prstGeom>
        </p:spPr>
      </p:pic>
      <p:pic>
        <p:nvPicPr>
          <p:cNvPr id="7" name="Picture 6">
            <a:extLst>
              <a:ext uri="{FF2B5EF4-FFF2-40B4-BE49-F238E27FC236}">
                <a16:creationId xmlns:a16="http://schemas.microsoft.com/office/drawing/2014/main" id="{900BD376-4933-5AC9-5FF6-70A261D4CEA3}"/>
              </a:ext>
            </a:extLst>
          </p:cNvPr>
          <p:cNvPicPr>
            <a:picLocks noChangeAspect="1"/>
          </p:cNvPicPr>
          <p:nvPr/>
        </p:nvPicPr>
        <p:blipFill>
          <a:blip r:embed="rId4"/>
          <a:stretch>
            <a:fillRect/>
          </a:stretch>
        </p:blipFill>
        <p:spPr>
          <a:xfrm>
            <a:off x="535778" y="2676292"/>
            <a:ext cx="3010310" cy="3500669"/>
          </a:xfrm>
          <a:prstGeom prst="rect">
            <a:avLst/>
          </a:prstGeom>
        </p:spPr>
      </p:pic>
      <p:sp>
        <p:nvSpPr>
          <p:cNvPr id="8" name="TextBox 7">
            <a:extLst>
              <a:ext uri="{FF2B5EF4-FFF2-40B4-BE49-F238E27FC236}">
                <a16:creationId xmlns:a16="http://schemas.microsoft.com/office/drawing/2014/main" id="{AC52B20B-FD0D-8EA3-2F83-F1A57E766D2B}"/>
              </a:ext>
            </a:extLst>
          </p:cNvPr>
          <p:cNvSpPr txBox="1"/>
          <p:nvPr/>
        </p:nvSpPr>
        <p:spPr>
          <a:xfrm>
            <a:off x="535779" y="1806498"/>
            <a:ext cx="3099520" cy="646331"/>
          </a:xfrm>
          <a:prstGeom prst="rect">
            <a:avLst/>
          </a:prstGeom>
          <a:noFill/>
        </p:spPr>
        <p:txBody>
          <a:bodyPr wrap="square" rtlCol="0">
            <a:spAutoFit/>
          </a:bodyPr>
          <a:lstStyle/>
          <a:p>
            <a:pPr algn="ctr"/>
            <a:r>
              <a:rPr lang="en-US" dirty="0"/>
              <a:t>PSN-Merauke: Investigation and findings (2025)</a:t>
            </a:r>
            <a:endParaRPr lang="en-ID" dirty="0"/>
          </a:p>
        </p:txBody>
      </p:sp>
      <p:sp>
        <p:nvSpPr>
          <p:cNvPr id="9" name="TextBox 8">
            <a:extLst>
              <a:ext uri="{FF2B5EF4-FFF2-40B4-BE49-F238E27FC236}">
                <a16:creationId xmlns:a16="http://schemas.microsoft.com/office/drawing/2014/main" id="{3BAC9BF7-75F2-D3C6-6D9F-A89830BF512C}"/>
              </a:ext>
            </a:extLst>
          </p:cNvPr>
          <p:cNvSpPr txBox="1"/>
          <p:nvPr/>
        </p:nvSpPr>
        <p:spPr>
          <a:xfrm>
            <a:off x="4235590" y="1904929"/>
            <a:ext cx="3099520" cy="646331"/>
          </a:xfrm>
          <a:prstGeom prst="rect">
            <a:avLst/>
          </a:prstGeom>
          <a:noFill/>
        </p:spPr>
        <p:txBody>
          <a:bodyPr wrap="square" rtlCol="0">
            <a:spAutoFit/>
          </a:bodyPr>
          <a:lstStyle/>
          <a:p>
            <a:pPr algn="ctr"/>
            <a:r>
              <a:rPr lang="en-US" dirty="0" err="1"/>
              <a:t>Komnas</a:t>
            </a:r>
            <a:r>
              <a:rPr lang="en-US" dirty="0"/>
              <a:t> HAM on PSN in the Constitutional Court (2025)</a:t>
            </a:r>
            <a:endParaRPr lang="en-ID" dirty="0"/>
          </a:p>
        </p:txBody>
      </p:sp>
      <p:sp>
        <p:nvSpPr>
          <p:cNvPr id="10" name="TextBox 9">
            <a:extLst>
              <a:ext uri="{FF2B5EF4-FFF2-40B4-BE49-F238E27FC236}">
                <a16:creationId xmlns:a16="http://schemas.microsoft.com/office/drawing/2014/main" id="{20F374C7-F392-EC6C-0753-C1FC7C5548FF}"/>
              </a:ext>
            </a:extLst>
          </p:cNvPr>
          <p:cNvSpPr txBox="1"/>
          <p:nvPr/>
        </p:nvSpPr>
        <p:spPr>
          <a:xfrm>
            <a:off x="7755658" y="1620033"/>
            <a:ext cx="3099520" cy="923330"/>
          </a:xfrm>
          <a:prstGeom prst="rect">
            <a:avLst/>
          </a:prstGeom>
          <a:noFill/>
        </p:spPr>
        <p:txBody>
          <a:bodyPr wrap="square" rtlCol="0">
            <a:spAutoFit/>
          </a:bodyPr>
          <a:lstStyle/>
          <a:p>
            <a:pPr algn="ctr"/>
            <a:r>
              <a:rPr lang="en-US" dirty="0" err="1"/>
              <a:t>Komnas</a:t>
            </a:r>
            <a:r>
              <a:rPr lang="en-US" dirty="0"/>
              <a:t> Ham findings: PSN Impacts on Human Rights (2024)</a:t>
            </a:r>
            <a:endParaRPr lang="en-ID" dirty="0"/>
          </a:p>
        </p:txBody>
      </p:sp>
    </p:spTree>
    <p:extLst>
      <p:ext uri="{BB962C8B-B14F-4D97-AF65-F5344CB8AC3E}">
        <p14:creationId xmlns:p14="http://schemas.microsoft.com/office/powerpoint/2010/main" val="306813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0DF0-1604-9B36-508D-2455EE8A9CAB}"/>
              </a:ext>
            </a:extLst>
          </p:cNvPr>
          <p:cNvSpPr>
            <a:spLocks noGrp="1"/>
          </p:cNvSpPr>
          <p:nvPr>
            <p:ph type="title"/>
          </p:nvPr>
        </p:nvSpPr>
        <p:spPr/>
        <p:txBody>
          <a:bodyPr/>
          <a:lstStyle/>
          <a:p>
            <a:r>
              <a:rPr lang="en-US" dirty="0"/>
              <a:t>Merauke…</a:t>
            </a:r>
            <a:endParaRPr lang="en-ID" dirty="0"/>
          </a:p>
        </p:txBody>
      </p:sp>
      <p:pic>
        <p:nvPicPr>
          <p:cNvPr id="5" name="Content Placeholder 4">
            <a:extLst>
              <a:ext uri="{FF2B5EF4-FFF2-40B4-BE49-F238E27FC236}">
                <a16:creationId xmlns:a16="http://schemas.microsoft.com/office/drawing/2014/main" id="{C5BDF3C2-4A8C-7933-38D0-FB7741B48954}"/>
              </a:ext>
            </a:extLst>
          </p:cNvPr>
          <p:cNvPicPr>
            <a:picLocks noGrp="1" noChangeAspect="1"/>
          </p:cNvPicPr>
          <p:nvPr>
            <p:ph idx="1"/>
          </p:nvPr>
        </p:nvPicPr>
        <p:blipFill>
          <a:blip r:embed="rId2"/>
          <a:stretch>
            <a:fillRect/>
          </a:stretch>
        </p:blipFill>
        <p:spPr>
          <a:xfrm>
            <a:off x="7486187" y="1853503"/>
            <a:ext cx="2922480" cy="4351338"/>
          </a:xfrm>
          <a:prstGeom prst="rect">
            <a:avLst/>
          </a:prstGeom>
        </p:spPr>
      </p:pic>
      <p:pic>
        <p:nvPicPr>
          <p:cNvPr id="6" name="Content Placeholder 4">
            <a:extLst>
              <a:ext uri="{FF2B5EF4-FFF2-40B4-BE49-F238E27FC236}">
                <a16:creationId xmlns:a16="http://schemas.microsoft.com/office/drawing/2014/main" id="{FAB759BC-1E5B-98E7-0B73-372BED37A591}"/>
              </a:ext>
            </a:extLst>
          </p:cNvPr>
          <p:cNvPicPr>
            <a:picLocks noChangeAspect="1"/>
          </p:cNvPicPr>
          <p:nvPr/>
        </p:nvPicPr>
        <p:blipFill>
          <a:blip r:embed="rId3"/>
          <a:stretch>
            <a:fillRect/>
          </a:stretch>
        </p:blipFill>
        <p:spPr>
          <a:xfrm>
            <a:off x="838200" y="1853503"/>
            <a:ext cx="5350727" cy="4351338"/>
          </a:xfrm>
          <a:prstGeom prst="rect">
            <a:avLst/>
          </a:prstGeom>
        </p:spPr>
      </p:pic>
    </p:spTree>
    <p:extLst>
      <p:ext uri="{BB962C8B-B14F-4D97-AF65-F5344CB8AC3E}">
        <p14:creationId xmlns:p14="http://schemas.microsoft.com/office/powerpoint/2010/main" val="179243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6971-1605-2683-1952-9C9D6A740D56}"/>
              </a:ext>
            </a:extLst>
          </p:cNvPr>
          <p:cNvSpPr>
            <a:spLocks noGrp="1"/>
          </p:cNvSpPr>
          <p:nvPr>
            <p:ph type="title"/>
          </p:nvPr>
        </p:nvSpPr>
        <p:spPr/>
        <p:txBody>
          <a:bodyPr/>
          <a:lstStyle/>
          <a:p>
            <a:pPr algn="ctr"/>
            <a:r>
              <a:rPr lang="en-US" dirty="0"/>
              <a:t>Non Organic Forces/troops</a:t>
            </a:r>
            <a:endParaRPr lang="en-ID" dirty="0"/>
          </a:p>
        </p:txBody>
      </p:sp>
      <p:pic>
        <p:nvPicPr>
          <p:cNvPr id="5" name="Content Placeholder 4">
            <a:extLst>
              <a:ext uri="{FF2B5EF4-FFF2-40B4-BE49-F238E27FC236}">
                <a16:creationId xmlns:a16="http://schemas.microsoft.com/office/drawing/2014/main" id="{744B21B0-FA3F-2400-CAD1-8A34793340B4}"/>
              </a:ext>
            </a:extLst>
          </p:cNvPr>
          <p:cNvPicPr>
            <a:picLocks noGrp="1" noChangeAspect="1"/>
          </p:cNvPicPr>
          <p:nvPr>
            <p:ph idx="1"/>
          </p:nvPr>
        </p:nvPicPr>
        <p:blipFill>
          <a:blip r:embed="rId2"/>
          <a:stretch>
            <a:fillRect/>
          </a:stretch>
        </p:blipFill>
        <p:spPr>
          <a:xfrm>
            <a:off x="1773044" y="1895707"/>
            <a:ext cx="8731405" cy="2830732"/>
          </a:xfrm>
          <a:prstGeom prst="rect">
            <a:avLst/>
          </a:prstGeom>
        </p:spPr>
      </p:pic>
    </p:spTree>
    <p:extLst>
      <p:ext uri="{BB962C8B-B14F-4D97-AF65-F5344CB8AC3E}">
        <p14:creationId xmlns:p14="http://schemas.microsoft.com/office/powerpoint/2010/main" val="414524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5D1C-7308-FF19-D9D7-487BEBC99F12}"/>
              </a:ext>
            </a:extLst>
          </p:cNvPr>
          <p:cNvSpPr>
            <a:spLocks noGrp="1"/>
          </p:cNvSpPr>
          <p:nvPr>
            <p:ph type="title"/>
          </p:nvPr>
        </p:nvSpPr>
        <p:spPr/>
        <p:txBody>
          <a:bodyPr/>
          <a:lstStyle/>
          <a:p>
            <a:r>
              <a:rPr lang="en-US" dirty="0" err="1"/>
              <a:t>Wanam</a:t>
            </a:r>
            <a:r>
              <a:rPr lang="en-US" dirty="0"/>
              <a:t>..</a:t>
            </a:r>
            <a:endParaRPr lang="en-ID" dirty="0"/>
          </a:p>
        </p:txBody>
      </p:sp>
      <p:pic>
        <p:nvPicPr>
          <p:cNvPr id="5" name="Content Placeholder 4">
            <a:extLst>
              <a:ext uri="{FF2B5EF4-FFF2-40B4-BE49-F238E27FC236}">
                <a16:creationId xmlns:a16="http://schemas.microsoft.com/office/drawing/2014/main" id="{5F8DABC1-4B1C-2748-07EB-32374B5010ED}"/>
              </a:ext>
            </a:extLst>
          </p:cNvPr>
          <p:cNvPicPr>
            <a:picLocks noGrp="1" noChangeAspect="1"/>
          </p:cNvPicPr>
          <p:nvPr>
            <p:ph idx="1"/>
          </p:nvPr>
        </p:nvPicPr>
        <p:blipFill>
          <a:blip r:embed="rId2"/>
          <a:stretch>
            <a:fillRect/>
          </a:stretch>
        </p:blipFill>
        <p:spPr>
          <a:xfrm>
            <a:off x="838200" y="1344350"/>
            <a:ext cx="4654255" cy="4965616"/>
          </a:xfrm>
          <a:prstGeom prst="rect">
            <a:avLst/>
          </a:prstGeom>
        </p:spPr>
      </p:pic>
      <p:pic>
        <p:nvPicPr>
          <p:cNvPr id="7" name="Picture 6">
            <a:extLst>
              <a:ext uri="{FF2B5EF4-FFF2-40B4-BE49-F238E27FC236}">
                <a16:creationId xmlns:a16="http://schemas.microsoft.com/office/drawing/2014/main" id="{30640292-91E7-46F8-6983-40F6ACA7F691}"/>
              </a:ext>
            </a:extLst>
          </p:cNvPr>
          <p:cNvPicPr>
            <a:picLocks noChangeAspect="1"/>
          </p:cNvPicPr>
          <p:nvPr/>
        </p:nvPicPr>
        <p:blipFill>
          <a:blip r:embed="rId3"/>
          <a:stretch>
            <a:fillRect/>
          </a:stretch>
        </p:blipFill>
        <p:spPr>
          <a:xfrm>
            <a:off x="5764960" y="290670"/>
            <a:ext cx="5588840" cy="6019296"/>
          </a:xfrm>
          <a:prstGeom prst="rect">
            <a:avLst/>
          </a:prstGeom>
        </p:spPr>
      </p:pic>
    </p:spTree>
    <p:extLst>
      <p:ext uri="{BB962C8B-B14F-4D97-AF65-F5344CB8AC3E}">
        <p14:creationId xmlns:p14="http://schemas.microsoft.com/office/powerpoint/2010/main" val="170056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B6C5-4F85-E06C-BB92-9787659A6781}"/>
              </a:ext>
            </a:extLst>
          </p:cNvPr>
          <p:cNvSpPr>
            <a:spLocks noGrp="1"/>
          </p:cNvSpPr>
          <p:nvPr>
            <p:ph type="title"/>
          </p:nvPr>
        </p:nvSpPr>
        <p:spPr/>
        <p:txBody>
          <a:bodyPr/>
          <a:lstStyle/>
          <a:p>
            <a:r>
              <a:rPr lang="en-US" dirty="0"/>
              <a:t>Investigation findings</a:t>
            </a:r>
            <a:endParaRPr lang="en-ID" dirty="0"/>
          </a:p>
        </p:txBody>
      </p:sp>
      <p:sp>
        <p:nvSpPr>
          <p:cNvPr id="3" name="Content Placeholder 2">
            <a:extLst>
              <a:ext uri="{FF2B5EF4-FFF2-40B4-BE49-F238E27FC236}">
                <a16:creationId xmlns:a16="http://schemas.microsoft.com/office/drawing/2014/main" id="{C0C87C94-415F-8DBA-AABB-923E2C661ABA}"/>
              </a:ext>
            </a:extLst>
          </p:cNvPr>
          <p:cNvSpPr>
            <a:spLocks noGrp="1"/>
          </p:cNvSpPr>
          <p:nvPr>
            <p:ph idx="1"/>
          </p:nvPr>
        </p:nvSpPr>
        <p:spPr/>
        <p:txBody>
          <a:bodyPr>
            <a:normAutofit fontScale="47500" lnSpcReduction="20000"/>
          </a:bodyPr>
          <a:lstStyle/>
          <a:p>
            <a:pPr lvl="0"/>
            <a:r>
              <a:rPr lang="en-ID" dirty="0"/>
              <a:t>Agrarian conflicts have occurred in several villages affected by the PSN. These conflicts are related to sugarcane plantation projects for bioethanol, land concessions, as well as rice field expansion (“food estate”) projects and supporting infrastructure development. In a number of locations, there have been findings of control over and clearing of customary (</a:t>
            </a:r>
            <a:r>
              <a:rPr lang="en-ID" dirty="0" err="1"/>
              <a:t>ulayat</a:t>
            </a:r>
            <a:r>
              <a:rPr lang="en-ID" dirty="0"/>
              <a:t>) land without a mechanism of Free, Prior and Informed Consent (FPIC), including the installation of boundary markers, land clearing, and infrastructure development on customary territories that remain under dispute.</a:t>
            </a:r>
          </a:p>
          <a:p>
            <a:pPr lvl="0"/>
            <a:r>
              <a:rPr lang="en-ID" dirty="0" err="1"/>
              <a:t>Komnas</a:t>
            </a:r>
            <a:r>
              <a:rPr lang="en-ID" dirty="0"/>
              <a:t> HAM also notes that, to date, there has been no formal recognition by the Regional Government of the existence of Indigenous law communities in these areas, despite the fact that these communities have strong historical, cultural, and spiritual ties to the land, forests, rivers, and wetlands that constitute their living space. For Indigenous peoples, these territories are not merely economic resources, but an integral part of their cultural identity and way of life.</a:t>
            </a:r>
          </a:p>
          <a:p>
            <a:pPr lvl="0"/>
            <a:r>
              <a:rPr lang="en-ID" dirty="0"/>
              <a:t>Furthermore, </a:t>
            </a:r>
            <a:r>
              <a:rPr lang="en-ID" dirty="0" err="1"/>
              <a:t>Komnas</a:t>
            </a:r>
            <a:r>
              <a:rPr lang="en-ID" dirty="0"/>
              <a:t> HAM found limitations in participation and transparency. Indigenous communities stated that they were not meaningfully involved from the planning stage and did not receive adequate access to licensing documents, concession maps, or environmental impact assessments. Large-scale land clearing has resulted in the loss of gardens, sago forests, hunting grounds, water sources, and other traditional food sources, thereby increasing the social, economic, and cultural vulnerability of the communities.</a:t>
            </a:r>
          </a:p>
          <a:p>
            <a:pPr lvl="0"/>
            <a:r>
              <a:rPr lang="en-ID" dirty="0" err="1"/>
              <a:t>Komnas</a:t>
            </a:r>
            <a:r>
              <a:rPr lang="en-ID" dirty="0"/>
              <a:t> HAM also observed the involvement of armed security personnel in the context of agrarian conflicts, which has generated concern among community members. The presence of security forces in land dispute situations has the potential to create unequal power relations and to restrict the freedom of communities to express opinions or objections freely. In several locations, there have also been reports of community leaders being reported to law enforcement authorities, as well as the potential for horizontal conflict among residents.</a:t>
            </a:r>
          </a:p>
          <a:p>
            <a:pPr lvl="0"/>
            <a:r>
              <a:rPr lang="en-ID" dirty="0"/>
              <a:t>Moreover, </a:t>
            </a:r>
            <a:r>
              <a:rPr lang="en-ID" dirty="0" err="1"/>
              <a:t>Komnas</a:t>
            </a:r>
            <a:r>
              <a:rPr lang="en-ID" dirty="0"/>
              <a:t> HAM identified a lack of clarity in governance and coordination between the central government and regional governments in the implementation of PSN, including discrepancies in information regarding project locations and program modalities in the field. This situation indicates issues of transparency and accountability in project implementation.</a:t>
            </a:r>
          </a:p>
          <a:p>
            <a:pPr marL="0" indent="0">
              <a:buNone/>
            </a:pPr>
            <a:r>
              <a:rPr lang="en-ID" dirty="0"/>
              <a:t> </a:t>
            </a:r>
          </a:p>
          <a:p>
            <a:endParaRPr lang="en-ID" dirty="0"/>
          </a:p>
        </p:txBody>
      </p:sp>
    </p:spTree>
    <p:extLst>
      <p:ext uri="{BB962C8B-B14F-4D97-AF65-F5344CB8AC3E}">
        <p14:creationId xmlns:p14="http://schemas.microsoft.com/office/powerpoint/2010/main" val="42637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1138-F425-49DB-FABB-9502D888575D}"/>
              </a:ext>
            </a:extLst>
          </p:cNvPr>
          <p:cNvSpPr>
            <a:spLocks noGrp="1"/>
          </p:cNvSpPr>
          <p:nvPr>
            <p:ph type="title"/>
          </p:nvPr>
        </p:nvSpPr>
        <p:spPr>
          <a:xfrm>
            <a:off x="838200" y="365126"/>
            <a:ext cx="10515600" cy="928416"/>
          </a:xfrm>
        </p:spPr>
        <p:txBody>
          <a:bodyPr>
            <a:normAutofit/>
          </a:bodyPr>
          <a:lstStyle/>
          <a:p>
            <a:pPr algn="ctr"/>
            <a:r>
              <a:rPr lang="en-US" sz="3200" dirty="0" err="1"/>
              <a:t>Komnas</a:t>
            </a:r>
            <a:r>
              <a:rPr lang="en-US" sz="3200" dirty="0"/>
              <a:t> HAM at the Constitutional Court- Conclusion: </a:t>
            </a:r>
            <a:endParaRPr lang="en-ID" sz="3200" dirty="0"/>
          </a:p>
        </p:txBody>
      </p:sp>
      <p:sp>
        <p:nvSpPr>
          <p:cNvPr id="3" name="Content Placeholder 2">
            <a:extLst>
              <a:ext uri="{FF2B5EF4-FFF2-40B4-BE49-F238E27FC236}">
                <a16:creationId xmlns:a16="http://schemas.microsoft.com/office/drawing/2014/main" id="{5E3B4482-012E-2BAA-0895-E36232A8C7D7}"/>
              </a:ext>
            </a:extLst>
          </p:cNvPr>
          <p:cNvSpPr>
            <a:spLocks noGrp="1"/>
          </p:cNvSpPr>
          <p:nvPr>
            <p:ph idx="1"/>
          </p:nvPr>
        </p:nvSpPr>
        <p:spPr>
          <a:xfrm>
            <a:off x="838200" y="1405054"/>
            <a:ext cx="10515600" cy="4771909"/>
          </a:xfrm>
        </p:spPr>
        <p:txBody>
          <a:bodyPr>
            <a:normAutofit fontScale="77500" lnSpcReduction="20000"/>
          </a:bodyPr>
          <a:lstStyle/>
          <a:p>
            <a:pPr marL="514350" indent="-514350">
              <a:buFont typeface="+mj-lt"/>
              <a:buAutoNum type="arabicPeriod"/>
            </a:pPr>
            <a:r>
              <a:rPr lang="en-US" dirty="0"/>
              <a:t>The PSN provisions in the Job Creation Law contain vague norms that are inconsistent with the principles of the rule of law and legal certainty.</a:t>
            </a:r>
          </a:p>
          <a:p>
            <a:pPr marL="514350" indent="-514350">
              <a:buFont typeface="+mj-lt"/>
              <a:buAutoNum type="arabicPeriod"/>
            </a:pPr>
            <a:r>
              <a:rPr lang="en-US" dirty="0"/>
              <a:t>The implementation of PSN has resulted in actual violations of constitutional rights: the right to a healthy environment, the right to security, and property rights.</a:t>
            </a:r>
          </a:p>
          <a:p>
            <a:pPr marL="514350" indent="-514350">
              <a:buFont typeface="+mj-lt"/>
              <a:buAutoNum type="arabicPeriod"/>
            </a:pPr>
            <a:r>
              <a:rPr lang="en-US" dirty="0"/>
              <a:t>The top-down governance model of PSN has produced projects that are not human rights–friendly and tends to eliminate meaningful public participation.</a:t>
            </a:r>
          </a:p>
          <a:p>
            <a:pPr marL="514350" indent="-514350">
              <a:buFont typeface="+mj-lt"/>
              <a:buAutoNum type="arabicPeriod"/>
            </a:pPr>
            <a:r>
              <a:rPr lang="en-US" dirty="0"/>
              <a:t>There is a clear gap between the normative objectives of PSN and the realities on the ground, often resulting in social conflict and the criminalization of citizens.</a:t>
            </a:r>
          </a:p>
          <a:p>
            <a:pPr marL="514350" indent="-514350">
              <a:buFont typeface="+mj-lt"/>
              <a:buAutoNum type="arabicPeriod"/>
            </a:pPr>
            <a:r>
              <a:rPr lang="en-US" dirty="0"/>
              <a:t>PSN has caused serious environmental damage, while existing environmental instruments have not functioned effectively.</a:t>
            </a:r>
          </a:p>
          <a:p>
            <a:pPr marL="514350" indent="-514350">
              <a:buFont typeface="+mj-lt"/>
              <a:buAutoNum type="arabicPeriod"/>
            </a:pPr>
            <a:r>
              <a:rPr lang="en-US" dirty="0"/>
              <a:t>The excessive involvement of security apparatuses in the implementation of PSN threatens the full respect, protection, and fulfillment of human rights.</a:t>
            </a:r>
          </a:p>
          <a:p>
            <a:pPr marL="514350" indent="-514350">
              <a:buFont typeface="+mj-lt"/>
              <a:buAutoNum type="arabicPeriod"/>
            </a:pPr>
            <a:r>
              <a:rPr lang="en-US" dirty="0"/>
              <a:t>The loss of Indigenous peoples’ access to land and culture due to PSN threatens their cultural identity and the sustainability of their rights.</a:t>
            </a:r>
          </a:p>
          <a:p>
            <a:endParaRPr lang="en-ID" dirty="0"/>
          </a:p>
        </p:txBody>
      </p:sp>
    </p:spTree>
    <p:extLst>
      <p:ext uri="{BB962C8B-B14F-4D97-AF65-F5344CB8AC3E}">
        <p14:creationId xmlns:p14="http://schemas.microsoft.com/office/powerpoint/2010/main" val="53515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C93D-F485-C6F2-9D0E-11FCD266A1E6}"/>
              </a:ext>
            </a:extLst>
          </p:cNvPr>
          <p:cNvSpPr>
            <a:spLocks noGrp="1"/>
          </p:cNvSpPr>
          <p:nvPr>
            <p:ph type="title"/>
          </p:nvPr>
        </p:nvSpPr>
        <p:spPr>
          <a:xfrm>
            <a:off x="838200" y="365126"/>
            <a:ext cx="10515600" cy="961870"/>
          </a:xfrm>
        </p:spPr>
        <p:txBody>
          <a:bodyPr>
            <a:normAutofit/>
          </a:bodyPr>
          <a:lstStyle/>
          <a:p>
            <a:pPr algn="ctr"/>
            <a:r>
              <a:rPr lang="en-US" sz="3600" dirty="0"/>
              <a:t>Recommendation on the UU Cipta </a:t>
            </a:r>
            <a:r>
              <a:rPr lang="en-US" sz="3600" dirty="0" err="1"/>
              <a:t>Kerja</a:t>
            </a:r>
            <a:r>
              <a:rPr lang="en-US" sz="3600" dirty="0"/>
              <a:t> on PSN</a:t>
            </a:r>
            <a:endParaRPr lang="en-ID" sz="3600" dirty="0"/>
          </a:p>
        </p:txBody>
      </p:sp>
      <p:sp>
        <p:nvSpPr>
          <p:cNvPr id="3" name="Content Placeholder 2">
            <a:extLst>
              <a:ext uri="{FF2B5EF4-FFF2-40B4-BE49-F238E27FC236}">
                <a16:creationId xmlns:a16="http://schemas.microsoft.com/office/drawing/2014/main" id="{B8FD8D8D-6DF9-4028-C6F0-2E247CC153B4}"/>
              </a:ext>
            </a:extLst>
          </p:cNvPr>
          <p:cNvSpPr>
            <a:spLocks noGrp="1"/>
          </p:cNvSpPr>
          <p:nvPr>
            <p:ph idx="1"/>
          </p:nvPr>
        </p:nvSpPr>
        <p:spPr/>
        <p:txBody>
          <a:bodyPr>
            <a:normAutofit fontScale="47500" lnSpcReduction="20000"/>
          </a:bodyPr>
          <a:lstStyle/>
          <a:p>
            <a:pPr marL="514350" indent="-514350">
              <a:buFont typeface="+mj-lt"/>
              <a:buAutoNum type="arabicPeriod"/>
            </a:pPr>
            <a:r>
              <a:rPr lang="en-US" dirty="0" err="1"/>
              <a:t>Komnas</a:t>
            </a:r>
            <a:r>
              <a:rPr lang="en-US" dirty="0"/>
              <a:t> HAM submits the following recommendations to the Constitutional Court for consideration in its judgment:</a:t>
            </a:r>
          </a:p>
          <a:p>
            <a:pPr marL="514350" indent="-514350">
              <a:buFont typeface="+mj-lt"/>
              <a:buAutoNum type="arabicPeriod"/>
            </a:pPr>
            <a:r>
              <a:rPr lang="en-US" dirty="0"/>
              <a:t>The Constitutional Court should reaffirm that every norm within the Job Creation Law, particularly those concerning PSN, must comply with the rule of law as stipulated in Article 1(3) of the 1945 Constitution of the Republic of Indonesia, as well as with the obligation to respect, protect, and fulfill human rights as guaranteed under Articles 28A to 28J of the 1945 Constitution. Vague norms that open opportunities for abuse of authority should be declared unconstitutional and subject to revocation or review.</a:t>
            </a:r>
          </a:p>
          <a:p>
            <a:pPr marL="514350" indent="-514350">
              <a:buFont typeface="+mj-lt"/>
              <a:buAutoNum type="arabicPeriod"/>
            </a:pPr>
            <a:r>
              <a:rPr lang="en-US" dirty="0"/>
              <a:t>To re-examine the development model embodied in PSN, as it is highly exclusive, generates discrimination, enables abuse of power, and leads to recurring human rights violations.</a:t>
            </a:r>
          </a:p>
          <a:p>
            <a:pPr marL="514350" indent="-514350">
              <a:buFont typeface="+mj-lt"/>
              <a:buAutoNum type="arabicPeriod"/>
            </a:pPr>
            <a:r>
              <a:rPr lang="en-US" dirty="0"/>
              <a:t>The Constitutional Court is expected to adopt a constitutional interpretation that is not merely textual and rigid, but responsive to contemporary developments and oriented toward the protection of human rights. Such interpretation aims to position the Constitution as a “living constitution” that remains relevant to societal needs, emphasizing justice, public benefit, and respect for fundamental rights. In this regard, the Court is expected to affirm protection of the right to participate in development, rights to land and natural resources, Indigenous peoples’ rights, the right to a good and healthy environment, and the right to food. This approach is consistent with the 1945 Constitution and with national and international human rights instruments ratified by Indonesia.</a:t>
            </a:r>
          </a:p>
          <a:p>
            <a:pPr marL="514350" indent="-514350">
              <a:buFont typeface="+mj-lt"/>
              <a:buAutoNum type="arabicPeriod"/>
            </a:pPr>
            <a:r>
              <a:rPr lang="en-US" dirty="0"/>
              <a:t>With respect to norms that expand the concept of “public interest” to include corporate interests, the Court should reassess their compatibility with Article 33(3) of the 1945 Constitution. It must be emphasized that economic development cannot serve as justification for the dispossession of land and living space without adequate protection mechanisms.</a:t>
            </a:r>
          </a:p>
          <a:p>
            <a:pPr marL="514350" indent="-514350">
              <a:buFont typeface="+mj-lt"/>
              <a:buAutoNum type="arabicPeriod"/>
            </a:pPr>
            <a:r>
              <a:rPr lang="en-US" dirty="0"/>
              <a:t>The Constitutional Court should affirm that the implementation of PSN cannot disregard principles of oversight and checks and balances, including the supervisory role of the House of Representatives (DPR) in development policies, such as forest conversion and alignment with spatial planning (RTR/RZ). Norms that eliminate such controls should be declared inconsistent with the 1945 Constitution.</a:t>
            </a:r>
          </a:p>
          <a:p>
            <a:pPr marL="514350" indent="-514350">
              <a:buFont typeface="+mj-lt"/>
              <a:buAutoNum type="arabicPeriod"/>
            </a:pPr>
            <a:r>
              <a:rPr lang="en-US" dirty="0"/>
              <a:t>The Constitutional Court is expected to issue a ruling that is not only corrective but also preventive, by instructing the legislature to amend PSN regulations to ensure compliance with constitutional principles, human rights standards, and environmental sustainability.</a:t>
            </a:r>
          </a:p>
          <a:p>
            <a:endParaRPr lang="en-ID" dirty="0"/>
          </a:p>
        </p:txBody>
      </p:sp>
    </p:spTree>
    <p:extLst>
      <p:ext uri="{BB962C8B-B14F-4D97-AF65-F5344CB8AC3E}">
        <p14:creationId xmlns:p14="http://schemas.microsoft.com/office/powerpoint/2010/main" val="363927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971" y="1519767"/>
            <a:ext cx="11976947" cy="5444067"/>
            <a:chOff x="1" y="2121239"/>
            <a:chExt cx="17965420" cy="8166100"/>
          </a:xfrm>
        </p:grpSpPr>
        <p:sp>
          <p:nvSpPr>
            <p:cNvPr id="3" name="object 3"/>
            <p:cNvSpPr/>
            <p:nvPr/>
          </p:nvSpPr>
          <p:spPr>
            <a:xfrm>
              <a:off x="1" y="2121239"/>
              <a:ext cx="17965420" cy="8166100"/>
            </a:xfrm>
            <a:custGeom>
              <a:avLst/>
              <a:gdLst/>
              <a:ahLst/>
              <a:cxnLst/>
              <a:rect l="l" t="t" r="r" b="b"/>
              <a:pathLst>
                <a:path w="17965420" h="8166100">
                  <a:moveTo>
                    <a:pt x="0" y="8165759"/>
                  </a:moveTo>
                  <a:lnTo>
                    <a:pt x="16717334" y="8165759"/>
                  </a:lnTo>
                  <a:lnTo>
                    <a:pt x="16745421" y="8134138"/>
                  </a:lnTo>
                  <a:lnTo>
                    <a:pt x="16774849" y="8100392"/>
                  </a:lnTo>
                  <a:lnTo>
                    <a:pt x="16803973" y="8066376"/>
                  </a:lnTo>
                  <a:lnTo>
                    <a:pt x="16832791" y="8032091"/>
                  </a:lnTo>
                  <a:lnTo>
                    <a:pt x="16861299" y="7997539"/>
                  </a:lnTo>
                  <a:lnTo>
                    <a:pt x="16889496" y="7962723"/>
                  </a:lnTo>
                  <a:lnTo>
                    <a:pt x="16917380" y="7927644"/>
                  </a:lnTo>
                  <a:lnTo>
                    <a:pt x="16944949" y="7892305"/>
                  </a:lnTo>
                  <a:lnTo>
                    <a:pt x="16972200" y="7856708"/>
                  </a:lnTo>
                  <a:lnTo>
                    <a:pt x="16999132" y="7820855"/>
                  </a:lnTo>
                  <a:lnTo>
                    <a:pt x="17025742" y="7784748"/>
                  </a:lnTo>
                  <a:lnTo>
                    <a:pt x="17052028" y="7748390"/>
                  </a:lnTo>
                  <a:lnTo>
                    <a:pt x="17077988" y="7711781"/>
                  </a:lnTo>
                  <a:lnTo>
                    <a:pt x="17103620" y="7674925"/>
                  </a:lnTo>
                  <a:lnTo>
                    <a:pt x="17128922" y="7637824"/>
                  </a:lnTo>
                  <a:lnTo>
                    <a:pt x="17153892" y="7600479"/>
                  </a:lnTo>
                  <a:lnTo>
                    <a:pt x="17178528" y="7562894"/>
                  </a:lnTo>
                  <a:lnTo>
                    <a:pt x="17202827" y="7525069"/>
                  </a:lnTo>
                  <a:lnTo>
                    <a:pt x="17226787" y="7487007"/>
                  </a:lnTo>
                  <a:lnTo>
                    <a:pt x="17250406" y="7448710"/>
                  </a:lnTo>
                  <a:lnTo>
                    <a:pt x="17273683" y="7410181"/>
                  </a:lnTo>
                  <a:lnTo>
                    <a:pt x="17296615" y="7371421"/>
                  </a:lnTo>
                  <a:lnTo>
                    <a:pt x="17319200" y="7332433"/>
                  </a:lnTo>
                  <a:lnTo>
                    <a:pt x="17341435" y="7293218"/>
                  </a:lnTo>
                  <a:lnTo>
                    <a:pt x="17363319" y="7253779"/>
                  </a:lnTo>
                  <a:lnTo>
                    <a:pt x="17384850" y="7214118"/>
                  </a:lnTo>
                  <a:lnTo>
                    <a:pt x="17406025" y="7174236"/>
                  </a:lnTo>
                  <a:lnTo>
                    <a:pt x="17426842" y="7134137"/>
                  </a:lnTo>
                  <a:lnTo>
                    <a:pt x="17447300" y="7093823"/>
                  </a:lnTo>
                  <a:lnTo>
                    <a:pt x="17467396" y="7053294"/>
                  </a:lnTo>
                  <a:lnTo>
                    <a:pt x="17487127" y="7012554"/>
                  </a:lnTo>
                  <a:lnTo>
                    <a:pt x="17506493" y="6971605"/>
                  </a:lnTo>
                  <a:lnTo>
                    <a:pt x="17525490" y="6930448"/>
                  </a:lnTo>
                  <a:lnTo>
                    <a:pt x="17544117" y="6889086"/>
                  </a:lnTo>
                  <a:lnTo>
                    <a:pt x="17562371" y="6847521"/>
                  </a:lnTo>
                  <a:lnTo>
                    <a:pt x="17580251" y="6805755"/>
                  </a:lnTo>
                  <a:lnTo>
                    <a:pt x="17597754" y="6763791"/>
                  </a:lnTo>
                  <a:lnTo>
                    <a:pt x="17614878" y="6721629"/>
                  </a:lnTo>
                  <a:lnTo>
                    <a:pt x="17631621" y="6679273"/>
                  </a:lnTo>
                  <a:lnTo>
                    <a:pt x="17647981" y="6636725"/>
                  </a:lnTo>
                  <a:lnTo>
                    <a:pt x="17663955" y="6593986"/>
                  </a:lnTo>
                  <a:lnTo>
                    <a:pt x="17679543" y="6551059"/>
                  </a:lnTo>
                  <a:lnTo>
                    <a:pt x="17694741" y="6507946"/>
                  </a:lnTo>
                  <a:lnTo>
                    <a:pt x="17709547" y="6464649"/>
                  </a:lnTo>
                  <a:lnTo>
                    <a:pt x="17723960" y="6421170"/>
                  </a:lnTo>
                  <a:lnTo>
                    <a:pt x="17737977" y="6377511"/>
                  </a:lnTo>
                  <a:lnTo>
                    <a:pt x="17751596" y="6333674"/>
                  </a:lnTo>
                  <a:lnTo>
                    <a:pt x="17764815" y="6289662"/>
                  </a:lnTo>
                  <a:lnTo>
                    <a:pt x="17777631" y="6245477"/>
                  </a:lnTo>
                  <a:lnTo>
                    <a:pt x="17790044" y="6201120"/>
                  </a:lnTo>
                  <a:lnTo>
                    <a:pt x="17802050" y="6156595"/>
                  </a:lnTo>
                  <a:lnTo>
                    <a:pt x="17813647" y="6111902"/>
                  </a:lnTo>
                  <a:lnTo>
                    <a:pt x="17824834" y="6067044"/>
                  </a:lnTo>
                  <a:lnTo>
                    <a:pt x="17835608" y="6022023"/>
                  </a:lnTo>
                  <a:lnTo>
                    <a:pt x="17845968" y="5976842"/>
                  </a:lnTo>
                  <a:lnTo>
                    <a:pt x="17855910" y="5931502"/>
                  </a:lnTo>
                  <a:lnTo>
                    <a:pt x="17865433" y="5886006"/>
                  </a:lnTo>
                  <a:lnTo>
                    <a:pt x="17874535" y="5840355"/>
                  </a:lnTo>
                  <a:lnTo>
                    <a:pt x="17883213" y="5794552"/>
                  </a:lnTo>
                  <a:lnTo>
                    <a:pt x="17891467" y="5748599"/>
                  </a:lnTo>
                  <a:lnTo>
                    <a:pt x="17899292" y="5702498"/>
                  </a:lnTo>
                  <a:lnTo>
                    <a:pt x="17906688" y="5656251"/>
                  </a:lnTo>
                  <a:lnTo>
                    <a:pt x="17913652" y="5609861"/>
                  </a:lnTo>
                  <a:lnTo>
                    <a:pt x="17920182" y="5563328"/>
                  </a:lnTo>
                  <a:lnTo>
                    <a:pt x="17926276" y="5516657"/>
                  </a:lnTo>
                  <a:lnTo>
                    <a:pt x="17931932" y="5469848"/>
                  </a:lnTo>
                  <a:lnTo>
                    <a:pt x="17937147" y="5422903"/>
                  </a:lnTo>
                  <a:lnTo>
                    <a:pt x="17941920" y="5375826"/>
                  </a:lnTo>
                  <a:lnTo>
                    <a:pt x="17946249" y="5328617"/>
                  </a:lnTo>
                  <a:lnTo>
                    <a:pt x="17950131" y="5281279"/>
                  </a:lnTo>
                  <a:lnTo>
                    <a:pt x="17953564" y="5233815"/>
                  </a:lnTo>
                  <a:lnTo>
                    <a:pt x="17956546" y="5186226"/>
                  </a:lnTo>
                  <a:lnTo>
                    <a:pt x="17959076" y="5138514"/>
                  </a:lnTo>
                  <a:lnTo>
                    <a:pt x="17961150" y="5090682"/>
                  </a:lnTo>
                  <a:lnTo>
                    <a:pt x="17962767" y="5042732"/>
                  </a:lnTo>
                  <a:lnTo>
                    <a:pt x="17963924" y="4994665"/>
                  </a:lnTo>
                  <a:lnTo>
                    <a:pt x="17964620" y="4946484"/>
                  </a:lnTo>
                  <a:lnTo>
                    <a:pt x="17964853" y="4898192"/>
                  </a:lnTo>
                  <a:lnTo>
                    <a:pt x="17964620" y="4849899"/>
                  </a:lnTo>
                  <a:lnTo>
                    <a:pt x="17963924" y="4801718"/>
                  </a:lnTo>
                  <a:lnTo>
                    <a:pt x="17962767" y="4753652"/>
                  </a:lnTo>
                  <a:lnTo>
                    <a:pt x="17961150" y="4705701"/>
                  </a:lnTo>
                  <a:lnTo>
                    <a:pt x="17959076" y="4657869"/>
                  </a:lnTo>
                  <a:lnTo>
                    <a:pt x="17956546" y="4610158"/>
                  </a:lnTo>
                  <a:lnTo>
                    <a:pt x="17953564" y="4562569"/>
                  </a:lnTo>
                  <a:lnTo>
                    <a:pt x="17950131" y="4515104"/>
                  </a:lnTo>
                  <a:lnTo>
                    <a:pt x="17946249" y="4467767"/>
                  </a:lnTo>
                  <a:lnTo>
                    <a:pt x="17941920" y="4420558"/>
                  </a:lnTo>
                  <a:lnTo>
                    <a:pt x="17937147" y="4373480"/>
                  </a:lnTo>
                  <a:lnTo>
                    <a:pt x="17931932" y="4326536"/>
                  </a:lnTo>
                  <a:lnTo>
                    <a:pt x="17926276" y="4279727"/>
                  </a:lnTo>
                  <a:lnTo>
                    <a:pt x="17920182" y="4233055"/>
                  </a:lnTo>
                  <a:lnTo>
                    <a:pt x="17913652" y="4186523"/>
                  </a:lnTo>
                  <a:lnTo>
                    <a:pt x="17906688" y="4140132"/>
                  </a:lnTo>
                  <a:lnTo>
                    <a:pt x="17899292" y="4093885"/>
                  </a:lnTo>
                  <a:lnTo>
                    <a:pt x="17891467" y="4047784"/>
                  </a:lnTo>
                  <a:lnTo>
                    <a:pt x="17883213" y="4001831"/>
                  </a:lnTo>
                  <a:lnTo>
                    <a:pt x="17874535" y="3956028"/>
                  </a:lnTo>
                  <a:lnTo>
                    <a:pt x="17865433" y="3910378"/>
                  </a:lnTo>
                  <a:lnTo>
                    <a:pt x="17855910" y="3864881"/>
                  </a:lnTo>
                  <a:lnTo>
                    <a:pt x="17845968" y="3819541"/>
                  </a:lnTo>
                  <a:lnTo>
                    <a:pt x="17835608" y="3774360"/>
                  </a:lnTo>
                  <a:lnTo>
                    <a:pt x="17824834" y="3729340"/>
                  </a:lnTo>
                  <a:lnTo>
                    <a:pt x="17813647" y="3684482"/>
                  </a:lnTo>
                  <a:lnTo>
                    <a:pt x="17802050" y="3639789"/>
                  </a:lnTo>
                  <a:lnTo>
                    <a:pt x="17790044" y="3595263"/>
                  </a:lnTo>
                  <a:lnTo>
                    <a:pt x="17777631" y="3550906"/>
                  </a:lnTo>
                  <a:lnTo>
                    <a:pt x="17764815" y="3506721"/>
                  </a:lnTo>
                  <a:lnTo>
                    <a:pt x="17751596" y="3462709"/>
                  </a:lnTo>
                  <a:lnTo>
                    <a:pt x="17737977" y="3418873"/>
                  </a:lnTo>
                  <a:lnTo>
                    <a:pt x="17723960" y="3375214"/>
                  </a:lnTo>
                  <a:lnTo>
                    <a:pt x="17709547" y="3331735"/>
                  </a:lnTo>
                  <a:lnTo>
                    <a:pt x="17694741" y="3288438"/>
                  </a:lnTo>
                  <a:lnTo>
                    <a:pt x="17679543" y="3245325"/>
                  </a:lnTo>
                  <a:lnTo>
                    <a:pt x="17663955" y="3202398"/>
                  </a:lnTo>
                  <a:lnTo>
                    <a:pt x="17647981" y="3159659"/>
                  </a:lnTo>
                  <a:lnTo>
                    <a:pt x="17631621" y="3117110"/>
                  </a:lnTo>
                  <a:lnTo>
                    <a:pt x="17614878" y="3074754"/>
                  </a:lnTo>
                  <a:lnTo>
                    <a:pt x="17597754" y="3032593"/>
                  </a:lnTo>
                  <a:lnTo>
                    <a:pt x="17580251" y="2990628"/>
                  </a:lnTo>
                  <a:lnTo>
                    <a:pt x="17562371" y="2948862"/>
                  </a:lnTo>
                  <a:lnTo>
                    <a:pt x="17544117" y="2907297"/>
                  </a:lnTo>
                  <a:lnTo>
                    <a:pt x="17525490" y="2865935"/>
                  </a:lnTo>
                  <a:lnTo>
                    <a:pt x="17506493" y="2824779"/>
                  </a:lnTo>
                  <a:lnTo>
                    <a:pt x="17487127" y="2783829"/>
                  </a:lnTo>
                  <a:lnTo>
                    <a:pt x="17467396" y="2743089"/>
                  </a:lnTo>
                  <a:lnTo>
                    <a:pt x="17447300" y="2702561"/>
                  </a:lnTo>
                  <a:lnTo>
                    <a:pt x="17426842" y="2662246"/>
                  </a:lnTo>
                  <a:lnTo>
                    <a:pt x="17406025" y="2622147"/>
                  </a:lnTo>
                  <a:lnTo>
                    <a:pt x="17384850" y="2582266"/>
                  </a:lnTo>
                  <a:lnTo>
                    <a:pt x="17363319" y="2542605"/>
                  </a:lnTo>
                  <a:lnTo>
                    <a:pt x="17341435" y="2503166"/>
                  </a:lnTo>
                  <a:lnTo>
                    <a:pt x="17319200" y="2463951"/>
                  </a:lnTo>
                  <a:lnTo>
                    <a:pt x="17296615" y="2424963"/>
                  </a:lnTo>
                  <a:lnTo>
                    <a:pt x="17273683" y="2386203"/>
                  </a:lnTo>
                  <a:lnTo>
                    <a:pt x="17250407" y="2347673"/>
                  </a:lnTo>
                  <a:lnTo>
                    <a:pt x="17226787" y="2309377"/>
                  </a:lnTo>
                  <a:lnTo>
                    <a:pt x="17202827" y="2271315"/>
                  </a:lnTo>
                  <a:lnTo>
                    <a:pt x="17178528" y="2233490"/>
                  </a:lnTo>
                  <a:lnTo>
                    <a:pt x="17153892" y="2195904"/>
                  </a:lnTo>
                  <a:lnTo>
                    <a:pt x="17128922" y="2158559"/>
                  </a:lnTo>
                  <a:lnTo>
                    <a:pt x="17103620" y="2121458"/>
                  </a:lnTo>
                  <a:lnTo>
                    <a:pt x="17077988" y="2084602"/>
                  </a:lnTo>
                  <a:lnTo>
                    <a:pt x="17052028" y="2047994"/>
                  </a:lnTo>
                  <a:lnTo>
                    <a:pt x="17025742" y="2011635"/>
                  </a:lnTo>
                  <a:lnTo>
                    <a:pt x="16999132" y="1975528"/>
                  </a:lnTo>
                  <a:lnTo>
                    <a:pt x="16972200" y="1939675"/>
                  </a:lnTo>
                  <a:lnTo>
                    <a:pt x="16944949" y="1904078"/>
                  </a:lnTo>
                  <a:lnTo>
                    <a:pt x="16917380" y="1868740"/>
                  </a:lnTo>
                  <a:lnTo>
                    <a:pt x="16889496" y="1833661"/>
                  </a:lnTo>
                  <a:lnTo>
                    <a:pt x="16861299" y="1798845"/>
                  </a:lnTo>
                  <a:lnTo>
                    <a:pt x="16832791" y="1764293"/>
                  </a:lnTo>
                  <a:lnTo>
                    <a:pt x="16803974" y="1730008"/>
                  </a:lnTo>
                  <a:lnTo>
                    <a:pt x="16774849" y="1695991"/>
                  </a:lnTo>
                  <a:lnTo>
                    <a:pt x="16745421" y="1662246"/>
                  </a:lnTo>
                  <a:lnTo>
                    <a:pt x="16715689" y="1628773"/>
                  </a:lnTo>
                  <a:lnTo>
                    <a:pt x="16685657" y="1595576"/>
                  </a:lnTo>
                  <a:lnTo>
                    <a:pt x="16655327" y="1562655"/>
                  </a:lnTo>
                  <a:lnTo>
                    <a:pt x="16624700" y="1530014"/>
                  </a:lnTo>
                  <a:lnTo>
                    <a:pt x="16593780" y="1497654"/>
                  </a:lnTo>
                  <a:lnTo>
                    <a:pt x="16562567" y="1465578"/>
                  </a:lnTo>
                  <a:lnTo>
                    <a:pt x="16531064" y="1433788"/>
                  </a:lnTo>
                  <a:lnTo>
                    <a:pt x="16499274" y="1402285"/>
                  </a:lnTo>
                  <a:lnTo>
                    <a:pt x="16467198" y="1371073"/>
                  </a:lnTo>
                  <a:lnTo>
                    <a:pt x="16434838" y="1340152"/>
                  </a:lnTo>
                  <a:lnTo>
                    <a:pt x="16402197" y="1309525"/>
                  </a:lnTo>
                  <a:lnTo>
                    <a:pt x="16369277" y="1279195"/>
                  </a:lnTo>
                  <a:lnTo>
                    <a:pt x="16336079" y="1249163"/>
                  </a:lnTo>
                  <a:lnTo>
                    <a:pt x="16302607" y="1219432"/>
                  </a:lnTo>
                  <a:lnTo>
                    <a:pt x="16268861" y="1190003"/>
                  </a:lnTo>
                  <a:lnTo>
                    <a:pt x="16234845" y="1160879"/>
                  </a:lnTo>
                  <a:lnTo>
                    <a:pt x="16200560" y="1132062"/>
                  </a:lnTo>
                  <a:lnTo>
                    <a:pt x="16166008" y="1103553"/>
                  </a:lnTo>
                  <a:lnTo>
                    <a:pt x="16131192" y="1075356"/>
                  </a:lnTo>
                  <a:lnTo>
                    <a:pt x="16096113" y="1047472"/>
                  </a:lnTo>
                  <a:lnTo>
                    <a:pt x="16060774" y="1019904"/>
                  </a:lnTo>
                  <a:lnTo>
                    <a:pt x="16025177" y="992652"/>
                  </a:lnTo>
                  <a:lnTo>
                    <a:pt x="15989324" y="965721"/>
                  </a:lnTo>
                  <a:lnTo>
                    <a:pt x="15953217" y="939111"/>
                  </a:lnTo>
                  <a:lnTo>
                    <a:pt x="15916858" y="912825"/>
                  </a:lnTo>
                  <a:lnTo>
                    <a:pt x="15880250" y="886864"/>
                  </a:lnTo>
                  <a:lnTo>
                    <a:pt x="15843394" y="861232"/>
                  </a:lnTo>
                  <a:lnTo>
                    <a:pt x="15806293" y="835930"/>
                  </a:lnTo>
                  <a:lnTo>
                    <a:pt x="15768948" y="810960"/>
                  </a:lnTo>
                  <a:lnTo>
                    <a:pt x="15731363" y="786325"/>
                  </a:lnTo>
                  <a:lnTo>
                    <a:pt x="15693538" y="762026"/>
                  </a:lnTo>
                  <a:lnTo>
                    <a:pt x="15655476" y="738065"/>
                  </a:lnTo>
                  <a:lnTo>
                    <a:pt x="15617179" y="714446"/>
                  </a:lnTo>
                  <a:lnTo>
                    <a:pt x="15578650" y="691169"/>
                  </a:lnTo>
                  <a:lnTo>
                    <a:pt x="15539890" y="668237"/>
                  </a:lnTo>
                  <a:lnTo>
                    <a:pt x="15500902" y="645653"/>
                  </a:lnTo>
                  <a:lnTo>
                    <a:pt x="15461687" y="623417"/>
                  </a:lnTo>
                  <a:lnTo>
                    <a:pt x="15422248" y="601533"/>
                  </a:lnTo>
                  <a:lnTo>
                    <a:pt x="15382587" y="580003"/>
                  </a:lnTo>
                  <a:lnTo>
                    <a:pt x="15342705" y="558827"/>
                  </a:lnTo>
                  <a:lnTo>
                    <a:pt x="15302606" y="538010"/>
                  </a:lnTo>
                  <a:lnTo>
                    <a:pt x="15262292" y="517552"/>
                  </a:lnTo>
                  <a:lnTo>
                    <a:pt x="15221763" y="497457"/>
                  </a:lnTo>
                  <a:lnTo>
                    <a:pt x="15181023" y="477725"/>
                  </a:lnTo>
                  <a:lnTo>
                    <a:pt x="15140074" y="458360"/>
                  </a:lnTo>
                  <a:lnTo>
                    <a:pt x="15098917" y="439362"/>
                  </a:lnTo>
                  <a:lnTo>
                    <a:pt x="15057555" y="420736"/>
                  </a:lnTo>
                  <a:lnTo>
                    <a:pt x="15015990" y="402481"/>
                  </a:lnTo>
                  <a:lnTo>
                    <a:pt x="14974224" y="384602"/>
                  </a:lnTo>
                  <a:lnTo>
                    <a:pt x="14932260" y="367099"/>
                  </a:lnTo>
                  <a:lnTo>
                    <a:pt x="14890098" y="349975"/>
                  </a:lnTo>
                  <a:lnTo>
                    <a:pt x="14847742" y="333232"/>
                  </a:lnTo>
                  <a:lnTo>
                    <a:pt x="14805194" y="316872"/>
                  </a:lnTo>
                  <a:lnTo>
                    <a:pt x="14762455" y="300897"/>
                  </a:lnTo>
                  <a:lnTo>
                    <a:pt x="14719528" y="285309"/>
                  </a:lnTo>
                  <a:lnTo>
                    <a:pt x="14676415" y="270112"/>
                  </a:lnTo>
                  <a:lnTo>
                    <a:pt x="14633118" y="255305"/>
                  </a:lnTo>
                  <a:lnTo>
                    <a:pt x="14589639" y="240892"/>
                  </a:lnTo>
                  <a:lnTo>
                    <a:pt x="14545980" y="226876"/>
                  </a:lnTo>
                  <a:lnTo>
                    <a:pt x="14502143" y="213257"/>
                  </a:lnTo>
                  <a:lnTo>
                    <a:pt x="14458131" y="200038"/>
                  </a:lnTo>
                  <a:lnTo>
                    <a:pt x="14413946" y="187221"/>
                  </a:lnTo>
                  <a:lnTo>
                    <a:pt x="14369589" y="174809"/>
                  </a:lnTo>
                  <a:lnTo>
                    <a:pt x="14325064" y="162803"/>
                  </a:lnTo>
                  <a:lnTo>
                    <a:pt x="14280371" y="151205"/>
                  </a:lnTo>
                  <a:lnTo>
                    <a:pt x="14235513" y="140018"/>
                  </a:lnTo>
                  <a:lnTo>
                    <a:pt x="14190492" y="129244"/>
                  </a:lnTo>
                  <a:lnTo>
                    <a:pt x="14099971" y="108943"/>
                  </a:lnTo>
                  <a:lnTo>
                    <a:pt x="14008824" y="90317"/>
                  </a:lnTo>
                  <a:lnTo>
                    <a:pt x="13917068" y="73386"/>
                  </a:lnTo>
                  <a:lnTo>
                    <a:pt x="13824720" y="58164"/>
                  </a:lnTo>
                  <a:lnTo>
                    <a:pt x="13731797" y="44670"/>
                  </a:lnTo>
                  <a:lnTo>
                    <a:pt x="13638316" y="32921"/>
                  </a:lnTo>
                  <a:lnTo>
                    <a:pt x="13544294" y="22932"/>
                  </a:lnTo>
                  <a:lnTo>
                    <a:pt x="13449748" y="14721"/>
                  </a:lnTo>
                  <a:lnTo>
                    <a:pt x="13354695" y="8306"/>
                  </a:lnTo>
                  <a:lnTo>
                    <a:pt x="13259151" y="3703"/>
                  </a:lnTo>
                  <a:lnTo>
                    <a:pt x="13163134" y="928"/>
                  </a:lnTo>
                  <a:lnTo>
                    <a:pt x="13066669" y="0"/>
                  </a:lnTo>
                  <a:lnTo>
                    <a:pt x="0" y="0"/>
                  </a:lnTo>
                  <a:lnTo>
                    <a:pt x="0" y="8165759"/>
                  </a:lnTo>
                  <a:close/>
                </a:path>
              </a:pathLst>
            </a:custGeom>
            <a:solidFill>
              <a:srgbClr val="EFECDB"/>
            </a:solidFill>
          </p:spPr>
          <p:txBody>
            <a:bodyPr wrap="square" lIns="0" tIns="0" rIns="0" bIns="0" rtlCol="0"/>
            <a:lstStyle/>
            <a:p>
              <a:endParaRPr sz="1200" dirty="0"/>
            </a:p>
          </p:txBody>
        </p:sp>
        <p:sp>
          <p:nvSpPr>
            <p:cNvPr id="4" name="object 4"/>
            <p:cNvSpPr/>
            <p:nvPr/>
          </p:nvSpPr>
          <p:spPr>
            <a:xfrm>
              <a:off x="1" y="2121239"/>
              <a:ext cx="10744835" cy="8166100"/>
            </a:xfrm>
            <a:custGeom>
              <a:avLst/>
              <a:gdLst/>
              <a:ahLst/>
              <a:cxnLst/>
              <a:rect l="l" t="t" r="r" b="b"/>
              <a:pathLst>
                <a:path w="10744835" h="8166100">
                  <a:moveTo>
                    <a:pt x="0" y="8165759"/>
                  </a:moveTo>
                  <a:lnTo>
                    <a:pt x="9497020" y="8165759"/>
                  </a:lnTo>
                  <a:lnTo>
                    <a:pt x="9525106" y="8134138"/>
                  </a:lnTo>
                  <a:lnTo>
                    <a:pt x="9554535" y="8100392"/>
                  </a:lnTo>
                  <a:lnTo>
                    <a:pt x="9583659" y="8066376"/>
                  </a:lnTo>
                  <a:lnTo>
                    <a:pt x="9612476" y="8032091"/>
                  </a:lnTo>
                  <a:lnTo>
                    <a:pt x="9640985" y="7997539"/>
                  </a:lnTo>
                  <a:lnTo>
                    <a:pt x="9669182" y="7962723"/>
                  </a:lnTo>
                  <a:lnTo>
                    <a:pt x="9697066" y="7927644"/>
                  </a:lnTo>
                  <a:lnTo>
                    <a:pt x="9724635" y="7892305"/>
                  </a:lnTo>
                  <a:lnTo>
                    <a:pt x="9751886" y="7856708"/>
                  </a:lnTo>
                  <a:lnTo>
                    <a:pt x="9778817" y="7820855"/>
                  </a:lnTo>
                  <a:lnTo>
                    <a:pt x="9805427" y="7784748"/>
                  </a:lnTo>
                  <a:lnTo>
                    <a:pt x="9831714" y="7748390"/>
                  </a:lnTo>
                  <a:lnTo>
                    <a:pt x="9857674" y="7711781"/>
                  </a:lnTo>
                  <a:lnTo>
                    <a:pt x="9883306" y="7674925"/>
                  </a:lnTo>
                  <a:lnTo>
                    <a:pt x="9908608" y="7637824"/>
                  </a:lnTo>
                  <a:lnTo>
                    <a:pt x="9933578" y="7600479"/>
                  </a:lnTo>
                  <a:lnTo>
                    <a:pt x="9958213" y="7562894"/>
                  </a:lnTo>
                  <a:lnTo>
                    <a:pt x="9982512" y="7525069"/>
                  </a:lnTo>
                  <a:lnTo>
                    <a:pt x="10006473" y="7487007"/>
                  </a:lnTo>
                  <a:lnTo>
                    <a:pt x="10030092" y="7448710"/>
                  </a:lnTo>
                  <a:lnTo>
                    <a:pt x="10053369" y="7410181"/>
                  </a:lnTo>
                  <a:lnTo>
                    <a:pt x="10076301" y="7371421"/>
                  </a:lnTo>
                  <a:lnTo>
                    <a:pt x="10098885" y="7332433"/>
                  </a:lnTo>
                  <a:lnTo>
                    <a:pt x="10121121" y="7293218"/>
                  </a:lnTo>
                  <a:lnTo>
                    <a:pt x="10143005" y="7253779"/>
                  </a:lnTo>
                  <a:lnTo>
                    <a:pt x="10164536" y="7214118"/>
                  </a:lnTo>
                  <a:lnTo>
                    <a:pt x="10185711" y="7174236"/>
                  </a:lnTo>
                  <a:lnTo>
                    <a:pt x="10206528" y="7134137"/>
                  </a:lnTo>
                  <a:lnTo>
                    <a:pt x="10226986" y="7093823"/>
                  </a:lnTo>
                  <a:lnTo>
                    <a:pt x="10247081" y="7053294"/>
                  </a:lnTo>
                  <a:lnTo>
                    <a:pt x="10266813" y="7012554"/>
                  </a:lnTo>
                  <a:lnTo>
                    <a:pt x="10286178" y="6971605"/>
                  </a:lnTo>
                  <a:lnTo>
                    <a:pt x="10305176" y="6930448"/>
                  </a:lnTo>
                  <a:lnTo>
                    <a:pt x="10323803" y="6889086"/>
                  </a:lnTo>
                  <a:lnTo>
                    <a:pt x="10342057" y="6847521"/>
                  </a:lnTo>
                  <a:lnTo>
                    <a:pt x="10359936" y="6805755"/>
                  </a:lnTo>
                  <a:lnTo>
                    <a:pt x="10377439" y="6763791"/>
                  </a:lnTo>
                  <a:lnTo>
                    <a:pt x="10394563" y="6721629"/>
                  </a:lnTo>
                  <a:lnTo>
                    <a:pt x="10411307" y="6679273"/>
                  </a:lnTo>
                  <a:lnTo>
                    <a:pt x="10427667" y="6636725"/>
                  </a:lnTo>
                  <a:lnTo>
                    <a:pt x="10443641" y="6593986"/>
                  </a:lnTo>
                  <a:lnTo>
                    <a:pt x="10459229" y="6551059"/>
                  </a:lnTo>
                  <a:lnTo>
                    <a:pt x="10474427" y="6507946"/>
                  </a:lnTo>
                  <a:lnTo>
                    <a:pt x="10489233" y="6464649"/>
                  </a:lnTo>
                  <a:lnTo>
                    <a:pt x="10503646" y="6421170"/>
                  </a:lnTo>
                  <a:lnTo>
                    <a:pt x="10517663" y="6377511"/>
                  </a:lnTo>
                  <a:lnTo>
                    <a:pt x="10531281" y="6333674"/>
                  </a:lnTo>
                  <a:lnTo>
                    <a:pt x="10544500" y="6289662"/>
                  </a:lnTo>
                  <a:lnTo>
                    <a:pt x="10557317" y="6245477"/>
                  </a:lnTo>
                  <a:lnTo>
                    <a:pt x="10569730" y="6201120"/>
                  </a:lnTo>
                  <a:lnTo>
                    <a:pt x="10581736" y="6156595"/>
                  </a:lnTo>
                  <a:lnTo>
                    <a:pt x="10593333" y="6111902"/>
                  </a:lnTo>
                  <a:lnTo>
                    <a:pt x="10604520" y="6067044"/>
                  </a:lnTo>
                  <a:lnTo>
                    <a:pt x="10615294" y="6022023"/>
                  </a:lnTo>
                  <a:lnTo>
                    <a:pt x="10625653" y="5976842"/>
                  </a:lnTo>
                  <a:lnTo>
                    <a:pt x="10635596" y="5931502"/>
                  </a:lnTo>
                  <a:lnTo>
                    <a:pt x="10645119" y="5886006"/>
                  </a:lnTo>
                  <a:lnTo>
                    <a:pt x="10654221" y="5840355"/>
                  </a:lnTo>
                  <a:lnTo>
                    <a:pt x="10662899" y="5794552"/>
                  </a:lnTo>
                  <a:lnTo>
                    <a:pt x="10671152" y="5748599"/>
                  </a:lnTo>
                  <a:lnTo>
                    <a:pt x="10678978" y="5702498"/>
                  </a:lnTo>
                  <a:lnTo>
                    <a:pt x="10686374" y="5656251"/>
                  </a:lnTo>
                  <a:lnTo>
                    <a:pt x="10693338" y="5609861"/>
                  </a:lnTo>
                  <a:lnTo>
                    <a:pt x="10699868" y="5563328"/>
                  </a:lnTo>
                  <a:lnTo>
                    <a:pt x="10705962" y="5516657"/>
                  </a:lnTo>
                  <a:lnTo>
                    <a:pt x="10711617" y="5469848"/>
                  </a:lnTo>
                  <a:lnTo>
                    <a:pt x="10716833" y="5422903"/>
                  </a:lnTo>
                  <a:lnTo>
                    <a:pt x="10721606" y="5375826"/>
                  </a:lnTo>
                  <a:lnTo>
                    <a:pt x="10725935" y="5328617"/>
                  </a:lnTo>
                  <a:lnTo>
                    <a:pt x="10729817" y="5281279"/>
                  </a:lnTo>
                  <a:lnTo>
                    <a:pt x="10733250" y="5233815"/>
                  </a:lnTo>
                  <a:lnTo>
                    <a:pt x="10736232" y="5186226"/>
                  </a:lnTo>
                  <a:lnTo>
                    <a:pt x="10738761" y="5138514"/>
                  </a:lnTo>
                  <a:lnTo>
                    <a:pt x="10740836" y="5090682"/>
                  </a:lnTo>
                  <a:lnTo>
                    <a:pt x="10742453" y="5042732"/>
                  </a:lnTo>
                  <a:lnTo>
                    <a:pt x="10743610" y="4994665"/>
                  </a:lnTo>
                  <a:lnTo>
                    <a:pt x="10744306" y="4946484"/>
                  </a:lnTo>
                  <a:lnTo>
                    <a:pt x="10744539" y="4898192"/>
                  </a:lnTo>
                  <a:lnTo>
                    <a:pt x="10744306" y="4849899"/>
                  </a:lnTo>
                  <a:lnTo>
                    <a:pt x="10743610" y="4801718"/>
                  </a:lnTo>
                  <a:lnTo>
                    <a:pt x="10742453" y="4753652"/>
                  </a:lnTo>
                  <a:lnTo>
                    <a:pt x="10740836" y="4705701"/>
                  </a:lnTo>
                  <a:lnTo>
                    <a:pt x="10738761" y="4657869"/>
                  </a:lnTo>
                  <a:lnTo>
                    <a:pt x="10736232" y="4610158"/>
                  </a:lnTo>
                  <a:lnTo>
                    <a:pt x="10733250" y="4562569"/>
                  </a:lnTo>
                  <a:lnTo>
                    <a:pt x="10729817" y="4515104"/>
                  </a:lnTo>
                  <a:lnTo>
                    <a:pt x="10725935" y="4467767"/>
                  </a:lnTo>
                  <a:lnTo>
                    <a:pt x="10721606" y="4420558"/>
                  </a:lnTo>
                  <a:lnTo>
                    <a:pt x="10716833" y="4373480"/>
                  </a:lnTo>
                  <a:lnTo>
                    <a:pt x="10711618" y="4326536"/>
                  </a:lnTo>
                  <a:lnTo>
                    <a:pt x="10705962" y="4279727"/>
                  </a:lnTo>
                  <a:lnTo>
                    <a:pt x="10699868" y="4233055"/>
                  </a:lnTo>
                  <a:lnTo>
                    <a:pt x="10693338" y="4186523"/>
                  </a:lnTo>
                  <a:lnTo>
                    <a:pt x="10686374" y="4140132"/>
                  </a:lnTo>
                  <a:lnTo>
                    <a:pt x="10678978" y="4093885"/>
                  </a:lnTo>
                  <a:lnTo>
                    <a:pt x="10671152" y="4047784"/>
                  </a:lnTo>
                  <a:lnTo>
                    <a:pt x="10662899" y="4001831"/>
                  </a:lnTo>
                  <a:lnTo>
                    <a:pt x="10654221" y="3956028"/>
                  </a:lnTo>
                  <a:lnTo>
                    <a:pt x="10645119" y="3910378"/>
                  </a:lnTo>
                  <a:lnTo>
                    <a:pt x="10635596" y="3864881"/>
                  </a:lnTo>
                  <a:lnTo>
                    <a:pt x="10625653" y="3819541"/>
                  </a:lnTo>
                  <a:lnTo>
                    <a:pt x="10615294" y="3774360"/>
                  </a:lnTo>
                  <a:lnTo>
                    <a:pt x="10604520" y="3729340"/>
                  </a:lnTo>
                  <a:lnTo>
                    <a:pt x="10593333" y="3684482"/>
                  </a:lnTo>
                  <a:lnTo>
                    <a:pt x="10581736" y="3639789"/>
                  </a:lnTo>
                  <a:lnTo>
                    <a:pt x="10569730" y="3595263"/>
                  </a:lnTo>
                  <a:lnTo>
                    <a:pt x="10557317" y="3550906"/>
                  </a:lnTo>
                  <a:lnTo>
                    <a:pt x="10544500" y="3506721"/>
                  </a:lnTo>
                  <a:lnTo>
                    <a:pt x="10531281" y="3462709"/>
                  </a:lnTo>
                  <a:lnTo>
                    <a:pt x="10517663" y="3418873"/>
                  </a:lnTo>
                  <a:lnTo>
                    <a:pt x="10503646" y="3375214"/>
                  </a:lnTo>
                  <a:lnTo>
                    <a:pt x="10489233" y="3331735"/>
                  </a:lnTo>
                  <a:lnTo>
                    <a:pt x="10474427" y="3288438"/>
                  </a:lnTo>
                  <a:lnTo>
                    <a:pt x="10459229" y="3245325"/>
                  </a:lnTo>
                  <a:lnTo>
                    <a:pt x="10443641" y="3202398"/>
                  </a:lnTo>
                  <a:lnTo>
                    <a:pt x="10427667" y="3159659"/>
                  </a:lnTo>
                  <a:lnTo>
                    <a:pt x="10411307" y="3117110"/>
                  </a:lnTo>
                  <a:lnTo>
                    <a:pt x="10394563" y="3074754"/>
                  </a:lnTo>
                  <a:lnTo>
                    <a:pt x="10377439" y="3032593"/>
                  </a:lnTo>
                  <a:lnTo>
                    <a:pt x="10359937" y="2990628"/>
                  </a:lnTo>
                  <a:lnTo>
                    <a:pt x="10342057" y="2948862"/>
                  </a:lnTo>
                  <a:lnTo>
                    <a:pt x="10323803" y="2907297"/>
                  </a:lnTo>
                  <a:lnTo>
                    <a:pt x="10305176" y="2865935"/>
                  </a:lnTo>
                  <a:lnTo>
                    <a:pt x="10286179" y="2824779"/>
                  </a:lnTo>
                  <a:lnTo>
                    <a:pt x="10266813" y="2783829"/>
                  </a:lnTo>
                  <a:lnTo>
                    <a:pt x="10247081" y="2743089"/>
                  </a:lnTo>
                  <a:lnTo>
                    <a:pt x="10226986" y="2702561"/>
                  </a:lnTo>
                  <a:lnTo>
                    <a:pt x="10206528" y="2662246"/>
                  </a:lnTo>
                  <a:lnTo>
                    <a:pt x="10185711" y="2622147"/>
                  </a:lnTo>
                  <a:lnTo>
                    <a:pt x="10164536" y="2582266"/>
                  </a:lnTo>
                  <a:lnTo>
                    <a:pt x="10143005" y="2542605"/>
                  </a:lnTo>
                  <a:lnTo>
                    <a:pt x="10121121" y="2503166"/>
                  </a:lnTo>
                  <a:lnTo>
                    <a:pt x="10098885" y="2463951"/>
                  </a:lnTo>
                  <a:lnTo>
                    <a:pt x="10076301" y="2424963"/>
                  </a:lnTo>
                  <a:lnTo>
                    <a:pt x="10053369" y="2386203"/>
                  </a:lnTo>
                  <a:lnTo>
                    <a:pt x="10030092" y="2347673"/>
                  </a:lnTo>
                  <a:lnTo>
                    <a:pt x="10006473" y="2309377"/>
                  </a:lnTo>
                  <a:lnTo>
                    <a:pt x="9982512" y="2271315"/>
                  </a:lnTo>
                  <a:lnTo>
                    <a:pt x="9958214" y="2233490"/>
                  </a:lnTo>
                  <a:lnTo>
                    <a:pt x="9933578" y="2195904"/>
                  </a:lnTo>
                  <a:lnTo>
                    <a:pt x="9908608" y="2158559"/>
                  </a:lnTo>
                  <a:lnTo>
                    <a:pt x="9883306" y="2121458"/>
                  </a:lnTo>
                  <a:lnTo>
                    <a:pt x="9857674" y="2084602"/>
                  </a:lnTo>
                  <a:lnTo>
                    <a:pt x="9831714" y="2047994"/>
                  </a:lnTo>
                  <a:lnTo>
                    <a:pt x="9805427" y="2011635"/>
                  </a:lnTo>
                  <a:lnTo>
                    <a:pt x="9778817" y="1975528"/>
                  </a:lnTo>
                  <a:lnTo>
                    <a:pt x="9751886" y="1939675"/>
                  </a:lnTo>
                  <a:lnTo>
                    <a:pt x="9724635" y="1904078"/>
                  </a:lnTo>
                  <a:lnTo>
                    <a:pt x="9697066" y="1868740"/>
                  </a:lnTo>
                  <a:lnTo>
                    <a:pt x="9669182" y="1833661"/>
                  </a:lnTo>
                  <a:lnTo>
                    <a:pt x="9640985" y="1798845"/>
                  </a:lnTo>
                  <a:lnTo>
                    <a:pt x="9612477" y="1764293"/>
                  </a:lnTo>
                  <a:lnTo>
                    <a:pt x="9583659" y="1730008"/>
                  </a:lnTo>
                  <a:lnTo>
                    <a:pt x="9554535" y="1695991"/>
                  </a:lnTo>
                  <a:lnTo>
                    <a:pt x="9525106" y="1662246"/>
                  </a:lnTo>
                  <a:lnTo>
                    <a:pt x="9495375" y="1628773"/>
                  </a:lnTo>
                  <a:lnTo>
                    <a:pt x="9465343" y="1595576"/>
                  </a:lnTo>
                  <a:lnTo>
                    <a:pt x="9435013" y="1562655"/>
                  </a:lnTo>
                  <a:lnTo>
                    <a:pt x="9404386" y="1530014"/>
                  </a:lnTo>
                  <a:lnTo>
                    <a:pt x="9373466" y="1497654"/>
                  </a:lnTo>
                  <a:lnTo>
                    <a:pt x="9342253" y="1465578"/>
                  </a:lnTo>
                  <a:lnTo>
                    <a:pt x="9310750" y="1433788"/>
                  </a:lnTo>
                  <a:lnTo>
                    <a:pt x="9278960" y="1402285"/>
                  </a:lnTo>
                  <a:lnTo>
                    <a:pt x="9246884" y="1371073"/>
                  </a:lnTo>
                  <a:lnTo>
                    <a:pt x="9214524" y="1340152"/>
                  </a:lnTo>
                  <a:lnTo>
                    <a:pt x="9181883" y="1309525"/>
                  </a:lnTo>
                  <a:lnTo>
                    <a:pt x="9148963" y="1279195"/>
                  </a:lnTo>
                  <a:lnTo>
                    <a:pt x="9115765" y="1249163"/>
                  </a:lnTo>
                  <a:lnTo>
                    <a:pt x="9082293" y="1219432"/>
                  </a:lnTo>
                  <a:lnTo>
                    <a:pt x="9048547" y="1190003"/>
                  </a:lnTo>
                  <a:lnTo>
                    <a:pt x="9014530" y="1160879"/>
                  </a:lnTo>
                  <a:lnTo>
                    <a:pt x="8980245" y="1132062"/>
                  </a:lnTo>
                  <a:lnTo>
                    <a:pt x="8945694" y="1103553"/>
                  </a:lnTo>
                  <a:lnTo>
                    <a:pt x="8910877" y="1075356"/>
                  </a:lnTo>
                  <a:lnTo>
                    <a:pt x="8875799" y="1047472"/>
                  </a:lnTo>
                  <a:lnTo>
                    <a:pt x="8840460" y="1019904"/>
                  </a:lnTo>
                  <a:lnTo>
                    <a:pt x="8804863" y="992652"/>
                  </a:lnTo>
                  <a:lnTo>
                    <a:pt x="8769010" y="965721"/>
                  </a:lnTo>
                  <a:lnTo>
                    <a:pt x="8732903" y="939111"/>
                  </a:lnTo>
                  <a:lnTo>
                    <a:pt x="8696544" y="912825"/>
                  </a:lnTo>
                  <a:lnTo>
                    <a:pt x="8659936" y="886864"/>
                  </a:lnTo>
                  <a:lnTo>
                    <a:pt x="8623080" y="861232"/>
                  </a:lnTo>
                  <a:lnTo>
                    <a:pt x="8585979" y="835930"/>
                  </a:lnTo>
                  <a:lnTo>
                    <a:pt x="8548634" y="810960"/>
                  </a:lnTo>
                  <a:lnTo>
                    <a:pt x="8511048" y="786325"/>
                  </a:lnTo>
                  <a:lnTo>
                    <a:pt x="8473223" y="762026"/>
                  </a:lnTo>
                  <a:lnTo>
                    <a:pt x="8435162" y="738065"/>
                  </a:lnTo>
                  <a:lnTo>
                    <a:pt x="8396865" y="714446"/>
                  </a:lnTo>
                  <a:lnTo>
                    <a:pt x="8358336" y="691169"/>
                  </a:lnTo>
                  <a:lnTo>
                    <a:pt x="8319576" y="668237"/>
                  </a:lnTo>
                  <a:lnTo>
                    <a:pt x="8280587" y="645653"/>
                  </a:lnTo>
                  <a:lnTo>
                    <a:pt x="8241373" y="623417"/>
                  </a:lnTo>
                  <a:lnTo>
                    <a:pt x="8201933" y="601533"/>
                  </a:lnTo>
                  <a:lnTo>
                    <a:pt x="8162272" y="580003"/>
                  </a:lnTo>
                  <a:lnTo>
                    <a:pt x="8122391" y="558827"/>
                  </a:lnTo>
                  <a:lnTo>
                    <a:pt x="8082292" y="538010"/>
                  </a:lnTo>
                  <a:lnTo>
                    <a:pt x="8041977" y="517552"/>
                  </a:lnTo>
                  <a:lnTo>
                    <a:pt x="8001449" y="497457"/>
                  </a:lnTo>
                  <a:lnTo>
                    <a:pt x="7960709" y="477725"/>
                  </a:lnTo>
                  <a:lnTo>
                    <a:pt x="7919759" y="458360"/>
                  </a:lnTo>
                  <a:lnTo>
                    <a:pt x="7878603" y="439362"/>
                  </a:lnTo>
                  <a:lnTo>
                    <a:pt x="7837241" y="420736"/>
                  </a:lnTo>
                  <a:lnTo>
                    <a:pt x="7795676" y="402481"/>
                  </a:lnTo>
                  <a:lnTo>
                    <a:pt x="7753910" y="384602"/>
                  </a:lnTo>
                  <a:lnTo>
                    <a:pt x="7711945" y="367099"/>
                  </a:lnTo>
                  <a:lnTo>
                    <a:pt x="7669784" y="349975"/>
                  </a:lnTo>
                  <a:lnTo>
                    <a:pt x="7627428" y="333232"/>
                  </a:lnTo>
                  <a:lnTo>
                    <a:pt x="7584880" y="316872"/>
                  </a:lnTo>
                  <a:lnTo>
                    <a:pt x="7542141" y="300897"/>
                  </a:lnTo>
                  <a:lnTo>
                    <a:pt x="7499214" y="285309"/>
                  </a:lnTo>
                  <a:lnTo>
                    <a:pt x="7456101" y="270112"/>
                  </a:lnTo>
                  <a:lnTo>
                    <a:pt x="7412803" y="255305"/>
                  </a:lnTo>
                  <a:lnTo>
                    <a:pt x="7369324" y="240892"/>
                  </a:lnTo>
                  <a:lnTo>
                    <a:pt x="7325666" y="226876"/>
                  </a:lnTo>
                  <a:lnTo>
                    <a:pt x="7281829" y="213257"/>
                  </a:lnTo>
                  <a:lnTo>
                    <a:pt x="7237817" y="200038"/>
                  </a:lnTo>
                  <a:lnTo>
                    <a:pt x="7193632" y="187221"/>
                  </a:lnTo>
                  <a:lnTo>
                    <a:pt x="7149275" y="174809"/>
                  </a:lnTo>
                  <a:lnTo>
                    <a:pt x="7104749" y="162803"/>
                  </a:lnTo>
                  <a:lnTo>
                    <a:pt x="7060056" y="151205"/>
                  </a:lnTo>
                  <a:lnTo>
                    <a:pt x="7015199" y="140018"/>
                  </a:lnTo>
                  <a:lnTo>
                    <a:pt x="6970178" y="129244"/>
                  </a:lnTo>
                  <a:lnTo>
                    <a:pt x="6879657" y="108943"/>
                  </a:lnTo>
                  <a:lnTo>
                    <a:pt x="6788510" y="90317"/>
                  </a:lnTo>
                  <a:lnTo>
                    <a:pt x="6696754" y="73386"/>
                  </a:lnTo>
                  <a:lnTo>
                    <a:pt x="6604406" y="58164"/>
                  </a:lnTo>
                  <a:lnTo>
                    <a:pt x="6511483" y="44670"/>
                  </a:lnTo>
                  <a:lnTo>
                    <a:pt x="6418002" y="32921"/>
                  </a:lnTo>
                  <a:lnTo>
                    <a:pt x="6323980" y="22932"/>
                  </a:lnTo>
                  <a:lnTo>
                    <a:pt x="6229434" y="14721"/>
                  </a:lnTo>
                  <a:lnTo>
                    <a:pt x="6134381" y="8306"/>
                  </a:lnTo>
                  <a:lnTo>
                    <a:pt x="6038837" y="3703"/>
                  </a:lnTo>
                  <a:lnTo>
                    <a:pt x="5942820" y="928"/>
                  </a:lnTo>
                  <a:lnTo>
                    <a:pt x="5846355" y="0"/>
                  </a:lnTo>
                  <a:lnTo>
                    <a:pt x="0" y="0"/>
                  </a:lnTo>
                  <a:lnTo>
                    <a:pt x="0" y="8165759"/>
                  </a:lnTo>
                  <a:close/>
                </a:path>
              </a:pathLst>
            </a:custGeom>
            <a:solidFill>
              <a:srgbClr val="FAF7E9"/>
            </a:solidFill>
          </p:spPr>
          <p:txBody>
            <a:bodyPr wrap="square" lIns="0" tIns="0" rIns="0" bIns="0" rtlCol="0"/>
            <a:lstStyle/>
            <a:p>
              <a:endParaRPr sz="1200"/>
            </a:p>
          </p:txBody>
        </p:sp>
      </p:grpSp>
      <p:sp>
        <p:nvSpPr>
          <p:cNvPr id="5" name="object 5"/>
          <p:cNvSpPr txBox="1">
            <a:spLocks noGrp="1"/>
          </p:cNvSpPr>
          <p:nvPr>
            <p:ph type="title"/>
          </p:nvPr>
        </p:nvSpPr>
        <p:spPr>
          <a:xfrm>
            <a:off x="126583" y="-64969"/>
            <a:ext cx="4367104" cy="624103"/>
          </a:xfrm>
          <a:prstGeom prst="rect">
            <a:avLst/>
          </a:prstGeom>
        </p:spPr>
        <p:txBody>
          <a:bodyPr vert="horz" wrap="square" lIns="0" tIns="8467" rIns="0" bIns="0" rtlCol="0" anchor="ctr">
            <a:spAutoFit/>
          </a:bodyPr>
          <a:lstStyle/>
          <a:p>
            <a:pPr marL="204480">
              <a:lnSpc>
                <a:spcPct val="100000"/>
              </a:lnSpc>
              <a:spcBef>
                <a:spcPts val="67"/>
              </a:spcBef>
            </a:pPr>
            <a:r>
              <a:rPr lang="en-US" sz="2000" i="1" spc="443" dirty="0" err="1">
                <a:latin typeface="Arial" panose="020B0604020202020204" pitchFamily="34" charset="0"/>
                <a:cs typeface="Arial" panose="020B0604020202020204" pitchFamily="34" charset="0"/>
              </a:rPr>
              <a:t>Komnas</a:t>
            </a:r>
            <a:r>
              <a:rPr lang="en-US" sz="2000" i="1" spc="443" dirty="0">
                <a:latin typeface="Arial" panose="020B0604020202020204" pitchFamily="34" charset="0"/>
                <a:cs typeface="Arial" panose="020B0604020202020204" pitchFamily="34" charset="0"/>
              </a:rPr>
              <a:t> HAM Study on PSN (2024) </a:t>
            </a:r>
            <a:endParaRPr sz="2000" i="1" spc="443" dirty="0">
              <a:latin typeface="Arial" panose="020B0604020202020204" pitchFamily="34" charset="0"/>
              <a:cs typeface="Arial" panose="020B0604020202020204" pitchFamily="34" charset="0"/>
            </a:endParaRPr>
          </a:p>
        </p:txBody>
      </p:sp>
      <p:pic>
        <p:nvPicPr>
          <p:cNvPr id="18" name="object 18"/>
          <p:cNvPicPr/>
          <p:nvPr/>
        </p:nvPicPr>
        <p:blipFill>
          <a:blip r:embed="rId2" cstate="print"/>
          <a:stretch>
            <a:fillRect/>
          </a:stretch>
        </p:blipFill>
        <p:spPr>
          <a:xfrm>
            <a:off x="11215635" y="90588"/>
            <a:ext cx="772891" cy="790565"/>
          </a:xfrm>
          <a:prstGeom prst="rect">
            <a:avLst/>
          </a:prstGeom>
        </p:spPr>
      </p:pic>
      <p:sp>
        <p:nvSpPr>
          <p:cNvPr id="9" name="Rectangle 8">
            <a:extLst>
              <a:ext uri="{FF2B5EF4-FFF2-40B4-BE49-F238E27FC236}">
                <a16:creationId xmlns:a16="http://schemas.microsoft.com/office/drawing/2014/main" id="{353BE7B6-487D-4FD0-83F6-62469F0F7E91}"/>
              </a:ext>
            </a:extLst>
          </p:cNvPr>
          <p:cNvSpPr/>
          <p:nvPr/>
        </p:nvSpPr>
        <p:spPr>
          <a:xfrm>
            <a:off x="2568033" y="1317093"/>
            <a:ext cx="2003216" cy="51638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67" dirty="0">
                <a:latin typeface="Arial" panose="020B0604020202020204" pitchFamily="34" charset="0"/>
                <a:cs typeface="Arial" panose="020B0604020202020204" pitchFamily="34" charset="0"/>
              </a:rPr>
              <a:t>Tata </a:t>
            </a:r>
            <a:r>
              <a:rPr lang="en-US" sz="1867" dirty="0" err="1">
                <a:latin typeface="Arial" panose="020B0604020202020204" pitchFamily="34" charset="0"/>
                <a:cs typeface="Arial" panose="020B0604020202020204" pitchFamily="34" charset="0"/>
              </a:rPr>
              <a:t>kelola</a:t>
            </a:r>
            <a:r>
              <a:rPr lang="en-US" sz="1867" dirty="0">
                <a:latin typeface="Arial" panose="020B0604020202020204" pitchFamily="34" charset="0"/>
                <a:cs typeface="Arial" panose="020B0604020202020204" pitchFamily="34" charset="0"/>
              </a:rPr>
              <a:t> PSN</a:t>
            </a:r>
          </a:p>
        </p:txBody>
      </p:sp>
      <p:sp>
        <p:nvSpPr>
          <p:cNvPr id="10" name="Arrow: Right 9">
            <a:extLst>
              <a:ext uri="{FF2B5EF4-FFF2-40B4-BE49-F238E27FC236}">
                <a16:creationId xmlns:a16="http://schemas.microsoft.com/office/drawing/2014/main" id="{9D4C50F9-A6A5-45C2-8029-4BC7D615E407}"/>
              </a:ext>
            </a:extLst>
          </p:cNvPr>
          <p:cNvSpPr/>
          <p:nvPr/>
        </p:nvSpPr>
        <p:spPr>
          <a:xfrm rot="18139802">
            <a:off x="1302673" y="2420611"/>
            <a:ext cx="1497910" cy="9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11" name="Rectangle 10">
            <a:extLst>
              <a:ext uri="{FF2B5EF4-FFF2-40B4-BE49-F238E27FC236}">
                <a16:creationId xmlns:a16="http://schemas.microsoft.com/office/drawing/2014/main" id="{5DE6B5F9-305D-4D46-A411-5D58CB8E4F96}"/>
              </a:ext>
            </a:extLst>
          </p:cNvPr>
          <p:cNvSpPr/>
          <p:nvPr/>
        </p:nvSpPr>
        <p:spPr>
          <a:xfrm>
            <a:off x="3048000" y="4145702"/>
            <a:ext cx="2387600" cy="83370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67" dirty="0" err="1">
                <a:latin typeface="Arial" panose="020B0604020202020204" pitchFamily="34" charset="0"/>
                <a:cs typeface="Arial" panose="020B0604020202020204" pitchFamily="34" charset="0"/>
              </a:rPr>
              <a:t>Aparat</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keamanan</a:t>
            </a:r>
            <a:r>
              <a:rPr lang="en-US" sz="1867" dirty="0">
                <a:latin typeface="Arial" panose="020B0604020202020204" pitchFamily="34" charset="0"/>
                <a:cs typeface="Arial" panose="020B0604020202020204" pitchFamily="34" charset="0"/>
              </a:rPr>
              <a:t> dan APH</a:t>
            </a:r>
          </a:p>
        </p:txBody>
      </p:sp>
      <p:sp>
        <p:nvSpPr>
          <p:cNvPr id="13" name="Rectangle 12">
            <a:extLst>
              <a:ext uri="{FF2B5EF4-FFF2-40B4-BE49-F238E27FC236}">
                <a16:creationId xmlns:a16="http://schemas.microsoft.com/office/drawing/2014/main" id="{85B686B3-EC6B-428E-92A2-52CB7E79AADF}"/>
              </a:ext>
            </a:extLst>
          </p:cNvPr>
          <p:cNvSpPr/>
          <p:nvPr/>
        </p:nvSpPr>
        <p:spPr>
          <a:xfrm>
            <a:off x="227024" y="3170350"/>
            <a:ext cx="1465533" cy="9357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67" dirty="0">
                <a:latin typeface="Arial" panose="020B0604020202020204" pitchFamily="34" charset="0"/>
                <a:cs typeface="Arial" panose="020B0604020202020204" pitchFamily="34" charset="0"/>
              </a:rPr>
              <a:t>Kesimpulan</a:t>
            </a:r>
            <a:endParaRPr lang="en-ID" sz="1867"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56DF198-D453-46C1-BD1E-FA46CF4F1268}"/>
              </a:ext>
            </a:extLst>
          </p:cNvPr>
          <p:cNvSpPr/>
          <p:nvPr/>
        </p:nvSpPr>
        <p:spPr>
          <a:xfrm>
            <a:off x="3027606" y="2254166"/>
            <a:ext cx="2095643" cy="51638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67" dirty="0" err="1">
                <a:latin typeface="Arial" panose="020B0604020202020204" pitchFamily="34" charset="0"/>
                <a:cs typeface="Arial" panose="020B0604020202020204" pitchFamily="34" charset="0"/>
              </a:rPr>
              <a:t>Pengadaan</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lahan</a:t>
            </a:r>
            <a:endParaRPr lang="en-ID" sz="1867"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0337305-1D6C-4E7F-9138-0DBEF6FCAF12}"/>
              </a:ext>
            </a:extLst>
          </p:cNvPr>
          <p:cNvSpPr/>
          <p:nvPr/>
        </p:nvSpPr>
        <p:spPr>
          <a:xfrm>
            <a:off x="3099859" y="3336655"/>
            <a:ext cx="1626442" cy="6063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867" dirty="0" err="1">
                <a:latin typeface="Arial" panose="020B0604020202020204" pitchFamily="34" charset="0"/>
                <a:cs typeface="Arial" panose="020B0604020202020204" pitchFamily="34" charset="0"/>
              </a:rPr>
              <a:t>Kerusakan</a:t>
            </a:r>
            <a:r>
              <a:rPr lang="en-US" sz="1867" dirty="0">
                <a:latin typeface="Arial" panose="020B0604020202020204" pitchFamily="34" charset="0"/>
                <a:cs typeface="Arial" panose="020B0604020202020204" pitchFamily="34" charset="0"/>
              </a:rPr>
              <a:t> LH &amp; SDA</a:t>
            </a:r>
            <a:endParaRPr lang="en-ID" sz="1867" dirty="0">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D8100A78-F304-4BE0-92A2-7EB77E08A9BB}"/>
              </a:ext>
            </a:extLst>
          </p:cNvPr>
          <p:cNvSpPr/>
          <p:nvPr/>
        </p:nvSpPr>
        <p:spPr>
          <a:xfrm rot="19918398">
            <a:off x="1599964" y="2985827"/>
            <a:ext cx="1439279" cy="60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4" name="Arrow: Right 23">
            <a:extLst>
              <a:ext uri="{FF2B5EF4-FFF2-40B4-BE49-F238E27FC236}">
                <a16:creationId xmlns:a16="http://schemas.microsoft.com/office/drawing/2014/main" id="{5D78E2CE-665C-4107-9A5B-F7E47C6961A9}"/>
              </a:ext>
            </a:extLst>
          </p:cNvPr>
          <p:cNvSpPr/>
          <p:nvPr/>
        </p:nvSpPr>
        <p:spPr>
          <a:xfrm flipV="1">
            <a:off x="1766916" y="3693356"/>
            <a:ext cx="1298849" cy="3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2" name="Arrow: Right 21">
            <a:extLst>
              <a:ext uri="{FF2B5EF4-FFF2-40B4-BE49-F238E27FC236}">
                <a16:creationId xmlns:a16="http://schemas.microsoft.com/office/drawing/2014/main" id="{61D3E045-9680-42F3-9D47-6C72772FAE51}"/>
              </a:ext>
            </a:extLst>
          </p:cNvPr>
          <p:cNvSpPr/>
          <p:nvPr/>
        </p:nvSpPr>
        <p:spPr>
          <a:xfrm>
            <a:off x="5183700" y="2420415"/>
            <a:ext cx="2985855" cy="131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3" name="Rectangle 22">
            <a:extLst>
              <a:ext uri="{FF2B5EF4-FFF2-40B4-BE49-F238E27FC236}">
                <a16:creationId xmlns:a16="http://schemas.microsoft.com/office/drawing/2014/main" id="{60CB17C7-E80C-4B49-8CE4-18202FAF0B29}"/>
              </a:ext>
            </a:extLst>
          </p:cNvPr>
          <p:cNvSpPr/>
          <p:nvPr/>
        </p:nvSpPr>
        <p:spPr>
          <a:xfrm>
            <a:off x="2398044" y="5179777"/>
            <a:ext cx="2095643" cy="13181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err="1">
                <a:latin typeface="Arial" panose="020B0604020202020204" pitchFamily="34" charset="0"/>
                <a:cs typeface="Arial" panose="020B0604020202020204" pitchFamily="34" charset="0"/>
              </a:rPr>
              <a:t>Tidak</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adanya</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mekanisme</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pengaduan</a:t>
            </a:r>
            <a:r>
              <a:rPr lang="en-US" sz="1867" dirty="0">
                <a:latin typeface="Arial" panose="020B0604020202020204" pitchFamily="34" charset="0"/>
                <a:cs typeface="Arial" panose="020B0604020202020204" pitchFamily="34" charset="0"/>
              </a:rPr>
              <a:t> dan </a:t>
            </a:r>
            <a:r>
              <a:rPr lang="en-US" sz="1867" dirty="0" err="1">
                <a:latin typeface="Arial" panose="020B0604020202020204" pitchFamily="34" charset="0"/>
                <a:cs typeface="Arial" panose="020B0604020202020204" pitchFamily="34" charset="0"/>
              </a:rPr>
              <a:t>pemulihan</a:t>
            </a:r>
            <a:endParaRPr lang="en-ID" sz="1867" dirty="0">
              <a:latin typeface="Arial" panose="020B0604020202020204" pitchFamily="34" charset="0"/>
              <a:cs typeface="Arial" panose="020B0604020202020204" pitchFamily="34" charset="0"/>
            </a:endParaRPr>
          </a:p>
        </p:txBody>
      </p:sp>
      <p:sp>
        <p:nvSpPr>
          <p:cNvPr id="27" name="Arrow: Right 26">
            <a:extLst>
              <a:ext uri="{FF2B5EF4-FFF2-40B4-BE49-F238E27FC236}">
                <a16:creationId xmlns:a16="http://schemas.microsoft.com/office/drawing/2014/main" id="{812917D8-B468-4EA3-BD3E-441B01B16434}"/>
              </a:ext>
            </a:extLst>
          </p:cNvPr>
          <p:cNvSpPr/>
          <p:nvPr/>
        </p:nvSpPr>
        <p:spPr>
          <a:xfrm>
            <a:off x="4596682" y="1466545"/>
            <a:ext cx="378677" cy="177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31" name="Rectangle 30">
            <a:extLst>
              <a:ext uri="{FF2B5EF4-FFF2-40B4-BE49-F238E27FC236}">
                <a16:creationId xmlns:a16="http://schemas.microsoft.com/office/drawing/2014/main" id="{97311FA5-3A24-4D49-AE37-E248BF55A08F}"/>
              </a:ext>
            </a:extLst>
          </p:cNvPr>
          <p:cNvSpPr/>
          <p:nvPr/>
        </p:nvSpPr>
        <p:spPr>
          <a:xfrm>
            <a:off x="5640088" y="4941067"/>
            <a:ext cx="2234489" cy="178819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Minimnya</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akses</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keadilan</a:t>
            </a:r>
            <a:endParaRPr lang="en-ID"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ID" sz="1867" dirty="0" err="1">
                <a:latin typeface="Arial" panose="020B0604020202020204" pitchFamily="34" charset="0"/>
                <a:cs typeface="Arial" panose="020B0604020202020204" pitchFamily="34" charset="0"/>
              </a:rPr>
              <a:t>Pelanggaran</a:t>
            </a:r>
            <a:r>
              <a:rPr lang="en-ID" sz="1867" dirty="0">
                <a:latin typeface="Arial" panose="020B0604020202020204" pitchFamily="34" charset="0"/>
                <a:cs typeface="Arial" panose="020B0604020202020204" pitchFamily="34" charset="0"/>
              </a:rPr>
              <a:t> HAM </a:t>
            </a:r>
            <a:r>
              <a:rPr lang="en-ID" sz="1867" dirty="0" err="1">
                <a:latin typeface="Arial" panose="020B0604020202020204" pitchFamily="34" charset="0"/>
                <a:cs typeface="Arial" panose="020B0604020202020204" pitchFamily="34" charset="0"/>
              </a:rPr>
              <a:t>berulang</a:t>
            </a:r>
            <a:endParaRPr lang="en-ID"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ID" sz="1867" dirty="0" err="1">
                <a:latin typeface="Arial" panose="020B0604020202020204" pitchFamily="34" charset="0"/>
                <a:cs typeface="Arial" panose="020B0604020202020204" pitchFamily="34" charset="0"/>
              </a:rPr>
              <a:t>Korupsi</a:t>
            </a:r>
            <a:endParaRPr lang="en-US" sz="1867"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A6D51B7-4AD4-4C8D-AAEA-8ED1850E17CB}"/>
              </a:ext>
            </a:extLst>
          </p:cNvPr>
          <p:cNvSpPr/>
          <p:nvPr/>
        </p:nvSpPr>
        <p:spPr>
          <a:xfrm>
            <a:off x="8207519" y="3170350"/>
            <a:ext cx="2730778" cy="229065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67" dirty="0" err="1">
                <a:latin typeface="Arial" panose="020B0604020202020204" pitchFamily="34" charset="0"/>
                <a:cs typeface="Arial" panose="020B0604020202020204" pitchFamily="34" charset="0"/>
              </a:rPr>
              <a:t>Intimidasi</a:t>
            </a:r>
            <a:endParaRPr lang="en-US"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Kekerasan</a:t>
            </a:r>
            <a:endParaRPr lang="en-US"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Kriminalisasi</a:t>
            </a:r>
            <a:endParaRPr lang="en-US"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Kekuatan</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berlebih</a:t>
            </a:r>
            <a:endParaRPr lang="en-US"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Penyalahgunaan</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wewenang</a:t>
            </a:r>
            <a:endParaRPr lang="en-US" sz="1867" dirty="0">
              <a:latin typeface="Arial" panose="020B0604020202020204" pitchFamily="34" charset="0"/>
              <a:cs typeface="Arial" panose="020B0604020202020204" pitchFamily="34" charset="0"/>
            </a:endParaRPr>
          </a:p>
          <a:p>
            <a:pPr marL="304815" indent="-304815" algn="ctr">
              <a:buFont typeface="Arial" panose="020B0604020202020204" pitchFamily="34" charset="0"/>
              <a:buChar char="•"/>
            </a:pPr>
            <a:r>
              <a:rPr lang="en-US" sz="1867" dirty="0" err="1">
                <a:latin typeface="Arial" panose="020B0604020202020204" pitchFamily="34" charset="0"/>
                <a:cs typeface="Arial" panose="020B0604020202020204" pitchFamily="34" charset="0"/>
              </a:rPr>
              <a:t>Diskriminatif</a:t>
            </a:r>
            <a:r>
              <a:rPr lang="en-US" sz="1867" dirty="0">
                <a:latin typeface="Arial" panose="020B0604020202020204" pitchFamily="34" charset="0"/>
                <a:cs typeface="Arial" panose="020B0604020202020204" pitchFamily="34" charset="0"/>
              </a:rPr>
              <a:t> </a:t>
            </a:r>
          </a:p>
        </p:txBody>
      </p:sp>
      <p:sp>
        <p:nvSpPr>
          <p:cNvPr id="37" name="Rectangle 36">
            <a:extLst>
              <a:ext uri="{FF2B5EF4-FFF2-40B4-BE49-F238E27FC236}">
                <a16:creationId xmlns:a16="http://schemas.microsoft.com/office/drawing/2014/main" id="{D63BFC52-8953-4F88-A6E3-FC18DA9B59E2}"/>
              </a:ext>
            </a:extLst>
          </p:cNvPr>
          <p:cNvSpPr/>
          <p:nvPr/>
        </p:nvSpPr>
        <p:spPr>
          <a:xfrm>
            <a:off x="4981224" y="449549"/>
            <a:ext cx="2387600" cy="15942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Eksklusif</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a:latin typeface="Arial" panose="020B0604020202020204" pitchFamily="34" charset="0"/>
                <a:cs typeface="Arial" panose="020B0604020202020204" pitchFamily="34" charset="0"/>
              </a:rPr>
              <a:t>Top down</a:t>
            </a: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Penyalagunaan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wewenang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potensi</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pemicu</a:t>
            </a:r>
            <a:r>
              <a:rPr lang="en-US" sz="1600" dirty="0">
                <a:latin typeface="Arial" panose="020B0604020202020204" pitchFamily="34" charset="0"/>
                <a:cs typeface="Arial" panose="020B0604020202020204" pitchFamily="34" charset="0"/>
              </a:rPr>
              <a:t>)</a:t>
            </a:r>
          </a:p>
          <a:p>
            <a:pPr marL="228611" indent="-228611" algn="ctr">
              <a:buFont typeface="Arial" panose="020B0604020202020204" pitchFamily="34" charset="0"/>
              <a:buChar char="•"/>
            </a:pPr>
            <a:r>
              <a:rPr lang="en-US" sz="1600" dirty="0">
                <a:latin typeface="Arial" panose="020B0604020202020204" pitchFamily="34" charset="0"/>
                <a:cs typeface="Arial" panose="020B0604020202020204" pitchFamily="34" charset="0"/>
              </a:rPr>
              <a:t>Minim </a:t>
            </a:r>
            <a:r>
              <a:rPr lang="en-US" sz="1600" dirty="0" err="1">
                <a:latin typeface="Arial" panose="020B0604020202020204" pitchFamily="34" charset="0"/>
                <a:cs typeface="Arial" panose="020B0604020202020204" pitchFamily="34" charset="0"/>
              </a:rPr>
              <a:t>akuntabilitas</a:t>
            </a:r>
            <a:endParaRPr lang="en-US" sz="16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ADCCD48-A3C4-41D6-8BF8-2A9AD5CABDD3}"/>
              </a:ext>
            </a:extLst>
          </p:cNvPr>
          <p:cNvSpPr/>
          <p:nvPr/>
        </p:nvSpPr>
        <p:spPr>
          <a:xfrm>
            <a:off x="8169555" y="1119752"/>
            <a:ext cx="2387600" cy="184813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Intimidasi</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Kekerasan</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Kriminalisasi</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a:latin typeface="Arial" panose="020B0604020202020204" pitchFamily="34" charset="0"/>
                <a:cs typeface="Arial" panose="020B0604020202020204" pitchFamily="34" charset="0"/>
              </a:rPr>
              <a:t>Alat </a:t>
            </a:r>
            <a:r>
              <a:rPr lang="en-US" sz="1600" dirty="0" err="1">
                <a:latin typeface="Arial" panose="020B0604020202020204" pitchFamily="34" charset="0"/>
                <a:cs typeface="Arial" panose="020B0604020202020204" pitchFamily="34" charset="0"/>
              </a:rPr>
              <a:t>negosiasi</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Menurunnya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kesejahteraan</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Krisis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pangan</a:t>
            </a:r>
            <a:endParaRPr lang="en-US" sz="1600" dirty="0">
              <a:latin typeface="Arial" panose="020B0604020202020204" pitchFamily="34" charset="0"/>
              <a:cs typeface="Arial" panose="020B0604020202020204" pitchFamily="34" charset="0"/>
            </a:endParaRPr>
          </a:p>
        </p:txBody>
      </p:sp>
      <p:sp>
        <p:nvSpPr>
          <p:cNvPr id="39" name="Arrow: Right 38">
            <a:extLst>
              <a:ext uri="{FF2B5EF4-FFF2-40B4-BE49-F238E27FC236}">
                <a16:creationId xmlns:a16="http://schemas.microsoft.com/office/drawing/2014/main" id="{87F37FE3-5666-4D52-B83A-1BA8E0D660F8}"/>
              </a:ext>
            </a:extLst>
          </p:cNvPr>
          <p:cNvSpPr/>
          <p:nvPr/>
        </p:nvSpPr>
        <p:spPr>
          <a:xfrm rot="1830466">
            <a:off x="1675951" y="4344688"/>
            <a:ext cx="1372074" cy="93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40" name="Arrow: Right 39">
            <a:extLst>
              <a:ext uri="{FF2B5EF4-FFF2-40B4-BE49-F238E27FC236}">
                <a16:creationId xmlns:a16="http://schemas.microsoft.com/office/drawing/2014/main" id="{5E8BEF72-542D-4442-A2E2-4B9EA276E4AC}"/>
              </a:ext>
            </a:extLst>
          </p:cNvPr>
          <p:cNvSpPr/>
          <p:nvPr/>
        </p:nvSpPr>
        <p:spPr>
          <a:xfrm>
            <a:off x="4799702" y="3561559"/>
            <a:ext cx="764681" cy="109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30" name="Arrow: Right 29">
            <a:extLst>
              <a:ext uri="{FF2B5EF4-FFF2-40B4-BE49-F238E27FC236}">
                <a16:creationId xmlns:a16="http://schemas.microsoft.com/office/drawing/2014/main" id="{F5D9937B-0909-4583-A29F-D3233116D22C}"/>
              </a:ext>
            </a:extLst>
          </p:cNvPr>
          <p:cNvSpPr/>
          <p:nvPr/>
        </p:nvSpPr>
        <p:spPr>
          <a:xfrm rot="2793653">
            <a:off x="1133012" y="4673238"/>
            <a:ext cx="1372074" cy="93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41" name="Rectangle 40">
            <a:extLst>
              <a:ext uri="{FF2B5EF4-FFF2-40B4-BE49-F238E27FC236}">
                <a16:creationId xmlns:a16="http://schemas.microsoft.com/office/drawing/2014/main" id="{38B48B8A-3671-49A4-85FC-36D97596A74C}"/>
              </a:ext>
            </a:extLst>
          </p:cNvPr>
          <p:cNvSpPr/>
          <p:nvPr/>
        </p:nvSpPr>
        <p:spPr>
          <a:xfrm>
            <a:off x="5564383" y="2693606"/>
            <a:ext cx="2387600" cy="15942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Pencemaran</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Polusi</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Deforestasi</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Meningkatkan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emisi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karbon</a:t>
            </a:r>
            <a:endParaRPr lang="en-US" sz="1600" dirty="0">
              <a:latin typeface="Arial" panose="020B0604020202020204" pitchFamily="34" charset="0"/>
              <a:cs typeface="Arial" panose="020B0604020202020204" pitchFamily="34" charset="0"/>
            </a:endParaRPr>
          </a:p>
          <a:p>
            <a:pPr marL="228611" indent="-228611" algn="ctr">
              <a:buFont typeface="Arial" panose="020B0604020202020204" pitchFamily="34" charset="0"/>
              <a:buChar char="•"/>
            </a:pPr>
            <a:r>
              <a:rPr lang="en-US" sz="1600" dirty="0" err="1">
                <a:latin typeface="Arial" panose="020B0604020202020204" pitchFamily="34" charset="0"/>
                <a:cs typeface="Arial" panose="020B0604020202020204" pitchFamily="34" charset="0"/>
              </a:rPr>
              <a:t>Perubahan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iklim</a:t>
            </a:r>
            <a:endParaRPr lang="en-US" sz="1600" dirty="0">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E13B3108-68CC-4CE6-9414-A7158858200F}"/>
              </a:ext>
            </a:extLst>
          </p:cNvPr>
          <p:cNvSpPr/>
          <p:nvPr/>
        </p:nvSpPr>
        <p:spPr>
          <a:xfrm>
            <a:off x="5515339" y="4549542"/>
            <a:ext cx="2561861" cy="158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43" name="Arrow: Right 42">
            <a:extLst>
              <a:ext uri="{FF2B5EF4-FFF2-40B4-BE49-F238E27FC236}">
                <a16:creationId xmlns:a16="http://schemas.microsoft.com/office/drawing/2014/main" id="{05064B0C-8E93-4E15-81C9-A528F236E5F1}"/>
              </a:ext>
            </a:extLst>
          </p:cNvPr>
          <p:cNvSpPr/>
          <p:nvPr/>
        </p:nvSpPr>
        <p:spPr>
          <a:xfrm>
            <a:off x="4620496" y="5780344"/>
            <a:ext cx="894842" cy="109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Tree>
    <p:extLst>
      <p:ext uri="{BB962C8B-B14F-4D97-AF65-F5344CB8AC3E}">
        <p14:creationId xmlns:p14="http://schemas.microsoft.com/office/powerpoint/2010/main" val="354511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1157</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Komnas HAM:  PSN and Merauke Food Estate</vt:lpstr>
      <vt:lpstr>3 Points:</vt:lpstr>
      <vt:lpstr>Merauke…</vt:lpstr>
      <vt:lpstr>Non Organic Forces/troops</vt:lpstr>
      <vt:lpstr>Wanam..</vt:lpstr>
      <vt:lpstr>Investigation findings</vt:lpstr>
      <vt:lpstr>Komnas HAM at the Constitutional Court- Conclusion: </vt:lpstr>
      <vt:lpstr>Recommendation on the UU Cipta Kerja on PSN</vt:lpstr>
      <vt:lpstr>Komnas HAM Study on PSN (2024)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saurlin siagian</dc:creator>
  <cp:lastModifiedBy>saurlin siagian</cp:lastModifiedBy>
  <cp:revision>1</cp:revision>
  <dcterms:created xsi:type="dcterms:W3CDTF">2026-02-26T04:09:25Z</dcterms:created>
  <dcterms:modified xsi:type="dcterms:W3CDTF">2026-02-26T04:20:22Z</dcterms:modified>
</cp:coreProperties>
</file>